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8"/>
  </p:notesMasterIdLst>
  <p:sldIdLst>
    <p:sldId id="294" r:id="rId2"/>
    <p:sldId id="570" r:id="rId3"/>
    <p:sldId id="597" r:id="rId4"/>
    <p:sldId id="598" r:id="rId5"/>
    <p:sldId id="572" r:id="rId6"/>
    <p:sldId id="613" r:id="rId7"/>
    <p:sldId id="573" r:id="rId8"/>
    <p:sldId id="574" r:id="rId9"/>
    <p:sldId id="600" r:id="rId10"/>
    <p:sldId id="601" r:id="rId11"/>
    <p:sldId id="602" r:id="rId12"/>
    <p:sldId id="603" r:id="rId13"/>
    <p:sldId id="590" r:id="rId14"/>
    <p:sldId id="576" r:id="rId15"/>
    <p:sldId id="592" r:id="rId16"/>
    <p:sldId id="593" r:id="rId17"/>
    <p:sldId id="591" r:id="rId18"/>
    <p:sldId id="577" r:id="rId19"/>
    <p:sldId id="589" r:id="rId20"/>
    <p:sldId id="594" r:id="rId21"/>
    <p:sldId id="596" r:id="rId22"/>
    <p:sldId id="595" r:id="rId23"/>
    <p:sldId id="604" r:id="rId24"/>
    <p:sldId id="578" r:id="rId25"/>
    <p:sldId id="588" r:id="rId26"/>
    <p:sldId id="575" r:id="rId27"/>
    <p:sldId id="585" r:id="rId28"/>
    <p:sldId id="580" r:id="rId29"/>
    <p:sldId id="581" r:id="rId30"/>
    <p:sldId id="579" r:id="rId31"/>
    <p:sldId id="587" r:id="rId32"/>
    <p:sldId id="582" r:id="rId33"/>
    <p:sldId id="610" r:id="rId34"/>
    <p:sldId id="583" r:id="rId35"/>
    <p:sldId id="611" r:id="rId36"/>
    <p:sldId id="584" r:id="rId37"/>
    <p:sldId id="614" r:id="rId38"/>
    <p:sldId id="609" r:id="rId39"/>
    <p:sldId id="599" r:id="rId40"/>
    <p:sldId id="612" r:id="rId41"/>
    <p:sldId id="605" r:id="rId42"/>
    <p:sldId id="606" r:id="rId43"/>
    <p:sldId id="607" r:id="rId44"/>
    <p:sldId id="608" r:id="rId45"/>
    <p:sldId id="586" r:id="rId46"/>
    <p:sldId id="569" r:id="rId47"/>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70E3B-E8CB-4F21-B52F-1183BFAFD339}">
          <p14:sldIdLst>
            <p14:sldId id="294"/>
          </p14:sldIdLst>
        </p14:section>
        <p14:section name="Untitled Section" id="{6C642CBF-281E-4FB7-BF9C-9624B739D04C}">
          <p14:sldIdLst>
            <p14:sldId id="570"/>
            <p14:sldId id="597"/>
            <p14:sldId id="598"/>
            <p14:sldId id="572"/>
            <p14:sldId id="613"/>
            <p14:sldId id="573"/>
            <p14:sldId id="574"/>
            <p14:sldId id="600"/>
            <p14:sldId id="601"/>
            <p14:sldId id="602"/>
            <p14:sldId id="603"/>
            <p14:sldId id="590"/>
            <p14:sldId id="576"/>
            <p14:sldId id="592"/>
            <p14:sldId id="593"/>
            <p14:sldId id="591"/>
            <p14:sldId id="577"/>
            <p14:sldId id="589"/>
            <p14:sldId id="594"/>
            <p14:sldId id="596"/>
            <p14:sldId id="595"/>
            <p14:sldId id="604"/>
            <p14:sldId id="578"/>
            <p14:sldId id="588"/>
            <p14:sldId id="575"/>
            <p14:sldId id="585"/>
            <p14:sldId id="580"/>
            <p14:sldId id="581"/>
            <p14:sldId id="579"/>
            <p14:sldId id="587"/>
            <p14:sldId id="582"/>
            <p14:sldId id="610"/>
            <p14:sldId id="583"/>
            <p14:sldId id="611"/>
            <p14:sldId id="584"/>
            <p14:sldId id="614"/>
            <p14:sldId id="609"/>
            <p14:sldId id="599"/>
            <p14:sldId id="612"/>
            <p14:sldId id="605"/>
            <p14:sldId id="606"/>
            <p14:sldId id="607"/>
            <p14:sldId id="608"/>
            <p14:sldId id="586"/>
            <p14:sldId id="569"/>
          </p14:sldIdLst>
        </p14:section>
      </p14:sectionLst>
    </p:ex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81949" autoAdjust="0"/>
  </p:normalViewPr>
  <p:slideViewPr>
    <p:cSldViewPr snapToGrid="0">
      <p:cViewPr varScale="1">
        <p:scale>
          <a:sx n="50" d="100"/>
          <a:sy n="50" d="100"/>
        </p:scale>
        <p:origin x="806" y="58"/>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C45-4F2A-91C7-838DCF043050}"/>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layout/>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Age of Lucas Jellema vs Year</a:t>
            </a:r>
            <a:endParaRPr lang="en-US" dirty="0"/>
          </a:p>
        </c:rich>
      </c:tx>
      <c:layout/>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501E-4E82-819B-8FF6EB21ED4F}"/>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layout/>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12/11/2023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Our technology has gotten smart and fast enough to make predictions and come up with recommendations in near real time. Machine Learning is the art of deriving models from our Big Data collections – harvesting historic patterns and trends – and applying those models to new data in order to rapidly and adequately respond to that data. This presentation will explain and demonstrate in simple, straightforward terms and using easy to understand practical examples what Machine Learning really is and how it can be useful in our world of applications, integrations and databases. Hadoop and Spark, real time and streaming analytics, Watson and Cloud </a:t>
            </a:r>
            <a:r>
              <a:rPr lang="en-US" dirty="0" err="1" smtClean="0"/>
              <a:t>Datalab</a:t>
            </a:r>
            <a:r>
              <a:rPr lang="en-US" dirty="0" smtClean="0"/>
              <a:t>, </a:t>
            </a:r>
            <a:r>
              <a:rPr lang="en-US" dirty="0" err="1" smtClean="0"/>
              <a:t>Jupyter</a:t>
            </a:r>
            <a:r>
              <a:rPr lang="en-US" dirty="0" smtClean="0"/>
              <a:t> Notebooks, Oracle Machine Learning CS and the Citizen Data Scientists will all make their appearance, as will SQL.</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a:t>
            </a:fld>
            <a:endParaRPr lang="en-US"/>
          </a:p>
        </p:txBody>
      </p:sp>
    </p:spTree>
    <p:extLst>
      <p:ext uri="{BB962C8B-B14F-4D97-AF65-F5344CB8AC3E}">
        <p14:creationId xmlns:p14="http://schemas.microsoft.com/office/powerpoint/2010/main" val="148783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https://github.com/lucasjellema/theArtOfMachineLearning/blob/master/LinearRegression.ipynb</a:t>
            </a:r>
          </a:p>
          <a:p>
            <a:endParaRPr lang="nl-NL" dirty="0" smtClean="0"/>
          </a:p>
          <a:p>
            <a:r>
              <a:rPr lang="nl-NL" dirty="0" smtClean="0"/>
              <a:t>https://github.com/lucasjellema/jupyter-notebook-eredivisie/blob/master/EredivisieResults_2016_2017.ipynb</a:t>
            </a:r>
          </a:p>
          <a:p>
            <a:endParaRPr lang="nl-NL" dirty="0" smtClean="0"/>
          </a:p>
          <a:p>
            <a:r>
              <a:rPr lang="en-US" dirty="0" smtClean="0"/>
              <a:t>https://github.com/jadianes/spark-movie-lens/blob/master/notebooks/building-recommender.ipynb</a:t>
            </a:r>
          </a:p>
          <a:p>
            <a:endParaRPr lang="nl-NL" dirty="0" smtClean="0"/>
          </a:p>
          <a:p>
            <a:endParaRPr lang="nl-NL" dirty="0" smtClean="0"/>
          </a:p>
          <a:p>
            <a:r>
              <a:rPr lang="en-US" dirty="0" smtClean="0"/>
              <a:t>https://github.com/justmarkham/DAT4/blob/master/notebooks/08_linear_regression.ipynb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410609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endParaRPr lang="nl-NL" dirty="0" smtClean="0"/>
          </a:p>
          <a:p>
            <a:r>
              <a:rPr lang="nl-NL" dirty="0" smtClean="0"/>
              <a:t>UK Data - https://data.gov.uk/ </a:t>
            </a:r>
          </a:p>
          <a:p>
            <a:r>
              <a:rPr lang="en-US" dirty="0" smtClean="0"/>
              <a:t>Open Data Sets - </a:t>
            </a:r>
            <a:r>
              <a:rPr lang="en-US" dirty="0" smtClean="0">
                <a:hlinkClick r:id="rId6"/>
              </a:rPr>
              <a:t>https://www.kaggle.com/datasets</a:t>
            </a:r>
            <a:endParaRPr lang="en-US" dirty="0" smtClean="0"/>
          </a:p>
          <a:p>
            <a:r>
              <a:rPr lang="en-US" dirty="0" smtClean="0"/>
              <a:t>CBS Open Data - </a:t>
            </a:r>
            <a:r>
              <a:rPr lang="en-US" dirty="0" smtClean="0">
                <a:hlinkClick r:id="rId7"/>
              </a:rPr>
              <a:t>https://www.cbs.nl/nl-nl/onze-diensten/open-data</a:t>
            </a:r>
            <a:endParaRPr lang="en-US" dirty="0" smtClean="0"/>
          </a:p>
          <a:p>
            <a:r>
              <a:rPr lang="en-US" dirty="0" smtClean="0"/>
              <a:t>Open Data Sets for Deep learning - </a:t>
            </a:r>
            <a:r>
              <a:rPr lang="en-US" dirty="0" smtClean="0">
                <a:hlinkClick r:id="rId8"/>
              </a:rPr>
              <a:t>https://deeplearning4j.org/opendata</a:t>
            </a:r>
            <a:endParaRPr lang="en-US" dirty="0" smtClean="0"/>
          </a:p>
          <a:p>
            <a:r>
              <a:rPr lang="en-US" dirty="0" smtClean="0"/>
              <a:t>Data.gov The home of the US Government’s open data</a:t>
            </a:r>
          </a:p>
          <a:p>
            <a:r>
              <a:rPr lang="en-US" dirty="0" smtClean="0"/>
              <a:t> </a:t>
            </a:r>
            <a:r>
              <a:rPr lang="en-US" dirty="0" smtClean="0">
                <a:hlinkClick r:id="rId9"/>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30</a:t>
            </a:fld>
            <a:endParaRPr lang="en-US"/>
          </a:p>
        </p:txBody>
      </p:sp>
    </p:spTree>
    <p:extLst>
      <p:ext uri="{BB962C8B-B14F-4D97-AF65-F5344CB8AC3E}">
        <p14:creationId xmlns:p14="http://schemas.microsoft.com/office/powerpoint/2010/main" val="2928265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r>
              <a:rPr lang="en-US" sz="1100" u="sng" kern="1200" dirty="0" smtClean="0">
                <a:solidFill>
                  <a:schemeClr val="tx1"/>
                </a:solidFill>
                <a:effectLst/>
                <a:latin typeface="+mn-lt"/>
                <a:ea typeface="+mn-ea"/>
                <a:cs typeface="+mn-cs"/>
                <a:hlinkClick r:id="rId6"/>
              </a:rPr>
              <a:t>http://files.grouplens.org/datasets/movielens/ml-latest-small-README.html</a:t>
            </a:r>
            <a:endParaRPr lang="en-US" sz="1100" u="sng" kern="1200" dirty="0" smtClean="0">
              <a:solidFill>
                <a:schemeClr val="tx1"/>
              </a:solidFill>
              <a:effectLst/>
              <a:latin typeface="+mn-lt"/>
              <a:ea typeface="+mn-ea"/>
              <a:cs typeface="+mn-cs"/>
            </a:endParaRPr>
          </a:p>
          <a:p>
            <a:endParaRPr lang="nl-NL" dirty="0" smtClean="0"/>
          </a:p>
          <a:p>
            <a:endParaRPr lang="nl-NL" dirty="0" smtClean="0"/>
          </a:p>
          <a:p>
            <a:r>
              <a:rPr lang="nl-NL" dirty="0" smtClean="0"/>
              <a:t>UK Data - https://data.gov.uk/ </a:t>
            </a:r>
          </a:p>
          <a:p>
            <a:r>
              <a:rPr lang="en-US" dirty="0" smtClean="0"/>
              <a:t>Open Data Sets - </a:t>
            </a:r>
            <a:r>
              <a:rPr lang="en-US" dirty="0" smtClean="0">
                <a:hlinkClick r:id="rId7"/>
              </a:rPr>
              <a:t>https://www.kaggle.com/datasets</a:t>
            </a:r>
            <a:endParaRPr lang="en-US" dirty="0" smtClean="0"/>
          </a:p>
          <a:p>
            <a:r>
              <a:rPr lang="en-US" dirty="0" smtClean="0"/>
              <a:t>CBS Open Data - </a:t>
            </a:r>
            <a:r>
              <a:rPr lang="en-US" dirty="0" smtClean="0">
                <a:hlinkClick r:id="rId8"/>
              </a:rPr>
              <a:t>https://www.cbs.nl/nl-nl/onze-diensten/open-data</a:t>
            </a:r>
            <a:endParaRPr lang="en-US" dirty="0" smtClean="0"/>
          </a:p>
          <a:p>
            <a:r>
              <a:rPr lang="en-US" dirty="0" smtClean="0"/>
              <a:t>Open Data Sets for Deep learning - </a:t>
            </a:r>
            <a:r>
              <a:rPr lang="en-US" dirty="0" smtClean="0">
                <a:hlinkClick r:id="rId9"/>
              </a:rPr>
              <a:t>https://deeplearning4j.org/opendata</a:t>
            </a:r>
            <a:endParaRPr lang="en-US" dirty="0" smtClean="0"/>
          </a:p>
          <a:p>
            <a:r>
              <a:rPr lang="en-US" dirty="0" smtClean="0"/>
              <a:t>Data.gov The home of the US Government’s open data</a:t>
            </a:r>
          </a:p>
          <a:p>
            <a:r>
              <a:rPr lang="en-US" dirty="0" smtClean="0"/>
              <a:t> </a:t>
            </a:r>
            <a:r>
              <a:rPr lang="en-US" dirty="0" smtClean="0">
                <a:hlinkClick r:id="rId10"/>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361821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https://github.com/jadianes/spark-movie-lens/blob/master/notebooks/building-recommender.ipynb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19130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r>
              <a:rPr lang="nl-NL" dirty="0" smtClean="0"/>
              <a:t>https://technology.amis.nl/2004/10/16/hidden-plsql-gem-in-10g-dbms_frequent_itemset-for-plsql-based-data-mining/</a:t>
            </a:r>
          </a:p>
          <a:p>
            <a:r>
              <a:rPr lang="nl-NL" dirty="0" smtClean="0"/>
              <a:t>http://oracledmt.blogspot.nl/2006/05/sql-of-analytics-1-data-mining.html</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36</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smtClean="0"/>
              <a:t>http://tmpnb.org</a:t>
            </a:r>
          </a:p>
          <a:p>
            <a:endParaRPr lang="en-US" dirty="0" smtClean="0"/>
          </a:p>
          <a:p>
            <a:endParaRPr lang="en-US" dirty="0" smtClean="0"/>
          </a:p>
          <a:p>
            <a:r>
              <a:rPr lang="en-US" dirty="0" smtClean="0"/>
              <a:t>http://www.oracle.com/technetwork/database/bigdata-appliance/oracle-bigdatalite-2104726.html</a:t>
            </a:r>
          </a:p>
          <a:p>
            <a:r>
              <a:rPr lang="en-US" dirty="0" smtClean="0"/>
              <a:t>https://www.udacity.com/course/intro-to-machine-learning--ud120</a:t>
            </a:r>
          </a:p>
          <a:p>
            <a:r>
              <a:rPr lang="en-US" dirty="0" smtClean="0"/>
              <a:t>https://www.coursera.org/learn/machine-learning#%20</a:t>
            </a:r>
          </a:p>
          <a:p>
            <a:r>
              <a:rPr lang="en-US" dirty="0" smtClean="0"/>
              <a:t>https://www.edx.org/course/machine-learning-columbiax-csmm-102x-0</a:t>
            </a:r>
          </a:p>
          <a:p>
            <a:r>
              <a:rPr lang="en-US" dirty="0" smtClean="0"/>
              <a:t>https://technology.amis.nl/2017/05/06/the-hello-world-of-machine-learning-with-python-pandas-jupyter-doing-iris-classification-based-on-quintessential-set-of-flower-data/</a:t>
            </a:r>
          </a:p>
          <a:p>
            <a:endParaRPr lang="en-US" dirty="0" smtClean="0"/>
          </a:p>
          <a:p>
            <a:r>
              <a:rPr lang="en-US" dirty="0" smtClean="0"/>
              <a:t>https://github.com/rhiever/Data-Analysis-and-Machine-Learning-Projects/blob/master/example-data-science-notebook/Example%20Machine%20Learning%20Notebook.ipynb</a:t>
            </a:r>
          </a:p>
          <a:p>
            <a:r>
              <a:rPr lang="en-US" dirty="0" smtClean="0"/>
              <a:t>https://databricks.com/try-databricks</a:t>
            </a:r>
          </a:p>
          <a:p>
            <a:r>
              <a:rPr lang="en-US" dirty="0" smtClean="0"/>
              <a:t>https://hortonworks.com/products/sandbox/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45</a:t>
            </a:fld>
            <a:endParaRPr lang="en-US"/>
          </a:p>
        </p:txBody>
      </p:sp>
    </p:spTree>
    <p:extLst>
      <p:ext uri="{BB962C8B-B14F-4D97-AF65-F5344CB8AC3E}">
        <p14:creationId xmlns:p14="http://schemas.microsoft.com/office/powerpoint/2010/main" val="348168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Market Basket Analysis:</a:t>
            </a:r>
            <a:r>
              <a:rPr lang="nl-NL" baseline="0" dirty="0" smtClean="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14</a:t>
            </a:fld>
            <a:endParaRPr lang="en-US"/>
          </a:p>
        </p:txBody>
      </p:sp>
    </p:spTree>
    <p:extLst>
      <p:ext uri="{BB962C8B-B14F-4D97-AF65-F5344CB8AC3E}">
        <p14:creationId xmlns:p14="http://schemas.microsoft.com/office/powerpoint/2010/main" val="123378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http://yann.lecun.com/exdb/mnist/ MNIST – handwritten images</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186806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https://aiexperiments.withgoogle.com/quick-draw</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84767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20</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21</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22</a:t>
            </a:fld>
            <a:endParaRPr lang="en-US"/>
          </a:p>
        </p:txBody>
      </p:sp>
    </p:spTree>
    <p:extLst>
      <p:ext uri="{BB962C8B-B14F-4D97-AF65-F5344CB8AC3E}">
        <p14:creationId xmlns:p14="http://schemas.microsoft.com/office/powerpoint/2010/main" val="1151025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1040" y="5527040"/>
            <a:ext cx="12138184" cy="2492587"/>
          </a:xfrm>
          <a:prstGeom prst="rect">
            <a:avLst/>
          </a:prstGeom>
        </p:spPr>
        <p:txBody>
          <a:bodyPr/>
          <a:lstStyle>
            <a:lvl1pPr marL="0" indent="0" algn="ctr">
              <a:buNone/>
              <a:defRPr sz="6800">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867013" y="2946386"/>
            <a:ext cx="15606237" cy="1625600"/>
          </a:xfrm>
          <a:prstGeom prst="rect">
            <a:avLst/>
          </a:prstGeom>
        </p:spPr>
        <p:txBody>
          <a:bodyPr/>
          <a:lstStyle>
            <a:lvl1pPr>
              <a:defRPr sz="9100" b="1"/>
            </a:lvl1pPr>
          </a:lstStyle>
          <a:p>
            <a:r>
              <a:rPr lang="en-US" smtClean="0"/>
              <a:t>Click to edit Master title style</a:t>
            </a:r>
            <a:endParaRPr lang="en-US"/>
          </a:p>
        </p:txBody>
      </p:sp>
    </p:spTree>
    <p:extLst>
      <p:ext uri="{BB962C8B-B14F-4D97-AF65-F5344CB8AC3E}">
        <p14:creationId xmlns:p14="http://schemas.microsoft.com/office/powerpoint/2010/main" val="64813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Tree>
    <p:extLst>
      <p:ext uri="{BB962C8B-B14F-4D97-AF65-F5344CB8AC3E}">
        <p14:creationId xmlns:p14="http://schemas.microsoft.com/office/powerpoint/2010/main" val="366236369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2890044" y="9103361"/>
            <a:ext cx="2023031" cy="519289"/>
          </a:xfrm>
          <a:prstGeom prst="rect">
            <a:avLst/>
          </a:prstGeom>
        </p:spPr>
        <p:txBody>
          <a:bodyPr lIns="154817" tIns="77409" rIns="154817" bIns="77409"/>
          <a:lstStyle/>
          <a:p>
            <a:fld id="{1147BC30-C395-42F0-B068-B3A3D826EC18}" type="datetimeFigureOut">
              <a:rPr lang="en-US" smtClean="0"/>
              <a:pPr/>
              <a:t>12/11/2023</a:t>
            </a:fld>
            <a:endParaRPr lang="en-US"/>
          </a:p>
        </p:txBody>
      </p:sp>
      <p:sp>
        <p:nvSpPr>
          <p:cNvPr id="3" name="Tijdelijke aanduiding voor voettekst 2"/>
          <p:cNvSpPr>
            <a:spLocks noGrp="1"/>
          </p:cNvSpPr>
          <p:nvPr>
            <p:ph type="ftr" sz="quarter" idx="11"/>
          </p:nvPr>
        </p:nvSpPr>
        <p:spPr>
          <a:xfrm>
            <a:off x="4913074" y="9103361"/>
            <a:ext cx="11126669" cy="519289"/>
          </a:xfrm>
          <a:prstGeom prst="rect">
            <a:avLst/>
          </a:prstGeom>
        </p:spPr>
        <p:txBody>
          <a:bodyPr lIns="154817" tIns="77409" rIns="154817" bIns="77409"/>
          <a:lstStyle/>
          <a:p>
            <a:endParaRPr lang="en-US"/>
          </a:p>
        </p:txBody>
      </p:sp>
      <p:sp>
        <p:nvSpPr>
          <p:cNvPr id="4" name="Tijdelijke aanduiding voor dianummer 3"/>
          <p:cNvSpPr>
            <a:spLocks noGrp="1"/>
          </p:cNvSpPr>
          <p:nvPr>
            <p:ph type="sldNum" sz="quarter" idx="12"/>
          </p:nvPr>
        </p:nvSpPr>
        <p:spPr>
          <a:xfrm>
            <a:off x="15361212" y="473111"/>
            <a:ext cx="1755004" cy="716880"/>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5917888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112295835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7" r:id="rId61"/>
    <p:sldLayoutId id="2147483898" r:id="rId62"/>
    <p:sldLayoutId id="2147483899" r:id="rId63"/>
    <p:sldLayoutId id="2147483900" r:id="rId64"/>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7.png"/><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labs.oracle.com/pls/apex/f?p=labs:49:::::P49_PROJECT_ID:7"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79.jpeg"/><Relationship Id="rId3" Type="http://schemas.openxmlformats.org/officeDocument/2006/relationships/image" Target="../media/image76.jpeg"/><Relationship Id="rId7" Type="http://schemas.openxmlformats.org/officeDocument/2006/relationships/hyperlink" Target="http://www.oracle.com/technetwork/database/bigdata-appliance/oracle-bigdatalite-2104726.html" TargetMode="External"/><Relationship Id="rId12"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databricks.com/try-databricks" TargetMode="External"/><Relationship Id="rId11" Type="http://schemas.openxmlformats.org/officeDocument/2006/relationships/image" Target="../media/image77.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80121" y="866141"/>
            <a:ext cx="9185819" cy="2289372"/>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The Art of Intelligence – </a:t>
            </a:r>
            <a:r>
              <a:rPr lang="en-US" sz="6600" dirty="0" smtClean="0"/>
              <a:t/>
            </a:r>
            <a:br>
              <a:rPr lang="en-US" sz="6600" dirty="0" smtClean="0"/>
            </a:br>
            <a:r>
              <a:rPr lang="en-US" sz="6600" dirty="0" smtClean="0"/>
              <a:t>A </a:t>
            </a:r>
            <a:r>
              <a:rPr lang="en-US" sz="6600" dirty="0"/>
              <a:t>Practical Introduction </a:t>
            </a:r>
            <a:r>
              <a:rPr lang="en-US" sz="6600" dirty="0" smtClean="0"/>
              <a:t/>
            </a:r>
            <a:br>
              <a:rPr lang="en-US" sz="6600" dirty="0" smtClean="0"/>
            </a:br>
            <a:r>
              <a:rPr lang="en-US" sz="6600" dirty="0" smtClean="0"/>
              <a:t>Machine Learning</a:t>
            </a:r>
            <a:br>
              <a:rPr lang="en-US" sz="6600" dirty="0" smtClean="0"/>
            </a:br>
            <a:r>
              <a:rPr lang="en-US" sz="6600" dirty="0" smtClean="0"/>
              <a:t> </a:t>
            </a:r>
          </a:p>
        </p:txBody>
      </p:sp>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Tree>
    <p:extLst>
      <p:ext uri="{BB962C8B-B14F-4D97-AF65-F5344CB8AC3E}">
        <p14:creationId xmlns:p14="http://schemas.microsoft.com/office/powerpoint/2010/main" val="230732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10</a:t>
            </a:fld>
            <a:endParaRPr lang="en-US"/>
          </a:p>
        </p:txBody>
      </p:sp>
      <p:graphicFrame>
        <p:nvGraphicFramePr>
          <p:cNvPr id="4" name="Chart 3"/>
          <p:cNvGraphicFramePr/>
          <p:nvPr>
            <p:extLst>
              <p:ext uri="{D42A27DB-BD31-4B8C-83A1-F6EECF244321}">
                <p14:modId xmlns:p14="http://schemas.microsoft.com/office/powerpoint/2010/main" val="1153085672"/>
              </p:ext>
            </p:extLst>
          </p:nvPr>
        </p:nvGraphicFramePr>
        <p:xfrm>
          <a:off x="426721" y="2423160"/>
          <a:ext cx="13305808" cy="7019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8762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5" name="Text Placeholder 4"/>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11</a:t>
            </a:fld>
            <a:endParaRPr lang="en-US"/>
          </a:p>
        </p:txBody>
      </p:sp>
      <p:graphicFrame>
        <p:nvGraphicFramePr>
          <p:cNvPr id="4" name="Chart 3"/>
          <p:cNvGraphicFramePr/>
          <p:nvPr>
            <p:extLst>
              <p:ext uri="{D42A27DB-BD31-4B8C-83A1-F6EECF244321}">
                <p14:modId xmlns:p14="http://schemas.microsoft.com/office/powerpoint/2010/main" val="3352730854"/>
              </p:ext>
            </p:extLst>
          </p:nvPr>
        </p:nvGraphicFramePr>
        <p:xfrm>
          <a:off x="1242713" y="2362200"/>
          <a:ext cx="13235287" cy="6988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789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 – </a:t>
            </a:r>
            <a:r>
              <a:rPr lang="nl-NL" dirty="0" err="1" smtClean="0"/>
              <a:t>Attributes</a:t>
            </a:r>
            <a:r>
              <a:rPr lang="nl-NL" dirty="0" smtClean="0"/>
              <a:t> </a:t>
            </a:r>
            <a:r>
              <a:rPr lang="nl-NL" dirty="0" err="1" smtClean="0"/>
              <a:t>identified</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20984768"/>
              </p:ext>
            </p:extLst>
          </p:nvPr>
        </p:nvGraphicFramePr>
        <p:xfrm>
          <a:off x="1114623" y="2087880"/>
          <a:ext cx="13820578" cy="7282688"/>
        </p:xfrm>
        <a:graphic>
          <a:graphicData uri="http://schemas.openxmlformats.org/drawingml/2006/table">
            <a:tbl>
              <a:tblPr firstRow="1" bandRow="1">
                <a:tableStyleId>{5C22544A-7EE6-4342-B048-85BDC9FD1C3A}</a:tableStyleId>
              </a:tblPr>
              <a:tblGrid>
                <a:gridCol w="2246963">
                  <a:extLst>
                    <a:ext uri="{9D8B030D-6E8A-4147-A177-3AD203B41FA5}">
                      <a16:colId xmlns:a16="http://schemas.microsoft.com/office/drawing/2014/main" val="20000"/>
                    </a:ext>
                  </a:extLst>
                </a:gridCol>
                <a:gridCol w="1612791">
                  <a:extLst>
                    <a:ext uri="{9D8B030D-6E8A-4147-A177-3AD203B41FA5}">
                      <a16:colId xmlns:a16="http://schemas.microsoft.com/office/drawing/2014/main" val="20001"/>
                    </a:ext>
                  </a:extLst>
                </a:gridCol>
                <a:gridCol w="1572491">
                  <a:extLst>
                    <a:ext uri="{9D8B030D-6E8A-4147-A177-3AD203B41FA5}">
                      <a16:colId xmlns:a16="http://schemas.microsoft.com/office/drawing/2014/main" val="20002"/>
                    </a:ext>
                  </a:extLst>
                </a:gridCol>
                <a:gridCol w="2144307">
                  <a:extLst>
                    <a:ext uri="{9D8B030D-6E8A-4147-A177-3AD203B41FA5}">
                      <a16:colId xmlns:a16="http://schemas.microsoft.com/office/drawing/2014/main" val="20003"/>
                    </a:ext>
                  </a:extLst>
                </a:gridCol>
                <a:gridCol w="1858400">
                  <a:extLst>
                    <a:ext uri="{9D8B030D-6E8A-4147-A177-3AD203B41FA5}">
                      <a16:colId xmlns:a16="http://schemas.microsoft.com/office/drawing/2014/main" val="20004"/>
                    </a:ext>
                  </a:extLst>
                </a:gridCol>
                <a:gridCol w="1286584">
                  <a:extLst>
                    <a:ext uri="{9D8B030D-6E8A-4147-A177-3AD203B41FA5}">
                      <a16:colId xmlns:a16="http://schemas.microsoft.com/office/drawing/2014/main" val="20005"/>
                    </a:ext>
                  </a:extLst>
                </a:gridCol>
                <a:gridCol w="3099042">
                  <a:extLst>
                    <a:ext uri="{9D8B030D-6E8A-4147-A177-3AD203B41FA5}">
                      <a16:colId xmlns:a16="http://schemas.microsoft.com/office/drawing/2014/main" val="20006"/>
                    </a:ext>
                  </a:extLst>
                </a:gridCol>
              </a:tblGrid>
              <a:tr h="1095721">
                <a:tc>
                  <a:txBody>
                    <a:bodyPr/>
                    <a:lstStyle/>
                    <a:p>
                      <a:r>
                        <a:rPr lang="nl-NL" sz="3200" dirty="0" smtClean="0"/>
                        <a:t>Time</a:t>
                      </a:r>
                      <a:endParaRPr lang="en-US" sz="3200" dirty="0"/>
                    </a:p>
                  </a:txBody>
                  <a:tcPr marL="173403" marR="173403" marT="65024" marB="65024"/>
                </a:tc>
                <a:tc>
                  <a:txBody>
                    <a:bodyPr/>
                    <a:lstStyle/>
                    <a:p>
                      <a:r>
                        <a:rPr lang="nl-NL" sz="3200" dirty="0" smtClean="0"/>
                        <a:t>City</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r>
                        <a:rPr lang="nl-NL" sz="3200" dirty="0" err="1" smtClean="0"/>
                        <a:t>Kids</a:t>
                      </a:r>
                      <a:endParaRPr lang="en-US" sz="3200" dirty="0"/>
                    </a:p>
                  </a:txBody>
                  <a:tcPr marL="173403" marR="173403" marT="65024" marB="65024"/>
                </a:tc>
                <a:tc>
                  <a:txBody>
                    <a:bodyPr/>
                    <a:lstStyle/>
                    <a:p>
                      <a:r>
                        <a:rPr lang="nl-NL" sz="3200" dirty="0" smtClean="0"/>
                        <a:t>Age</a:t>
                      </a:r>
                      <a:endParaRPr lang="en-US" sz="3200" dirty="0"/>
                    </a:p>
                  </a:txBody>
                  <a:tcPr marL="173403" marR="173403" marT="65024" marB="65024"/>
                </a:tc>
                <a:tc>
                  <a:txBody>
                    <a:bodyPr/>
                    <a:lstStyle/>
                    <a:p>
                      <a:r>
                        <a:rPr lang="nl-NL" sz="3200" dirty="0" smtClean="0"/>
                        <a:t>Level of </a:t>
                      </a:r>
                      <a:r>
                        <a:rPr lang="nl-NL" sz="3200" dirty="0" err="1" smtClean="0"/>
                        <a:t>Education</a:t>
                      </a:r>
                      <a:endParaRPr lang="en-US" sz="3200" dirty="0"/>
                    </a:p>
                  </a:txBody>
                  <a:tcPr marL="173403" marR="173403" marT="65024" marB="65024"/>
                </a:tc>
                <a:extLst>
                  <a:ext uri="{0D108BD9-81ED-4DB2-BD59-A6C34878D82A}">
                    <a16:rowId xmlns:a16="http://schemas.microsoft.com/office/drawing/2014/main" val="10000"/>
                  </a:ext>
                </a:extLst>
              </a:tr>
              <a:tr h="608946">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1"/>
                  </a:ext>
                </a:extLst>
              </a:tr>
              <a:tr h="608946">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extLst>
                  <a:ext uri="{0D108BD9-81ED-4DB2-BD59-A6C34878D82A}">
                    <a16:rowId xmlns:a16="http://schemas.microsoft.com/office/drawing/2014/main" val="10002"/>
                  </a:ext>
                </a:extLst>
              </a:tr>
              <a:tr h="60894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3"/>
                  </a:ext>
                </a:extLst>
              </a:tr>
              <a:tr h="608946">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4"/>
                  </a:ext>
                </a:extLst>
              </a:tr>
              <a:tr h="608946">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5"/>
                  </a:ext>
                </a:extLst>
              </a:tr>
              <a:tr h="608946">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6"/>
                  </a:ext>
                </a:extLst>
              </a:tr>
              <a:tr h="608946">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7"/>
                  </a:ext>
                </a:extLst>
              </a:tr>
              <a:tr h="608946">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8"/>
                  </a:ext>
                </a:extLst>
              </a:tr>
              <a:tr h="608946">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9"/>
                  </a:ext>
                </a:extLst>
              </a:tr>
              <a:tr h="60894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3320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types of machine </a:t>
            </a:r>
            <a:r>
              <a:rPr lang="nl-NL" dirty="0" err="1" smtClean="0"/>
              <a:t>learning</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a:bodyPr>
          <a:lstStyle/>
          <a:p>
            <a:r>
              <a:rPr lang="nl-NL" dirty="0" err="1" smtClean="0"/>
              <a:t>Supervised</a:t>
            </a:r>
            <a:endParaRPr lang="nl-NL" dirty="0" smtClean="0"/>
          </a:p>
          <a:p>
            <a:pPr lvl="1"/>
            <a:r>
              <a:rPr lang="nl-NL" dirty="0" smtClean="0"/>
              <a:t>Train </a:t>
            </a:r>
            <a:r>
              <a:rPr lang="nl-NL" dirty="0" err="1" smtClean="0"/>
              <a:t>and</a:t>
            </a:r>
            <a:r>
              <a:rPr lang="nl-NL" dirty="0" smtClean="0"/>
              <a:t> test model </a:t>
            </a:r>
            <a:r>
              <a:rPr lang="nl-NL" dirty="0" err="1" smtClean="0"/>
              <a:t>from</a:t>
            </a:r>
            <a:r>
              <a:rPr lang="nl-NL" dirty="0" smtClean="0"/>
              <a:t> </a:t>
            </a:r>
            <a:r>
              <a:rPr lang="nl-NL" dirty="0" err="1" smtClean="0"/>
              <a:t>known</a:t>
            </a:r>
            <a:r>
              <a:rPr lang="nl-NL" dirty="0" smtClean="0"/>
              <a:t> data (</a:t>
            </a:r>
            <a:r>
              <a:rPr lang="nl-NL" dirty="0" err="1" smtClean="0"/>
              <a:t>both</a:t>
            </a:r>
            <a:r>
              <a:rPr lang="nl-NL" dirty="0" smtClean="0"/>
              <a:t> features </a:t>
            </a:r>
            <a:r>
              <a:rPr lang="nl-NL" dirty="0" err="1" smtClean="0"/>
              <a:t>and</a:t>
            </a:r>
            <a:r>
              <a:rPr lang="nl-NL" dirty="0" smtClean="0"/>
              <a:t> target)</a:t>
            </a:r>
          </a:p>
          <a:p>
            <a:r>
              <a:rPr lang="nl-NL" dirty="0" err="1" smtClean="0"/>
              <a:t>Unsupervised</a:t>
            </a:r>
            <a:endParaRPr lang="nl-NL" dirty="0" smtClean="0"/>
          </a:p>
          <a:p>
            <a:pPr lvl="1"/>
            <a:r>
              <a:rPr lang="nl-NL" dirty="0" err="1" smtClean="0"/>
              <a:t>Analyze</a:t>
            </a:r>
            <a:r>
              <a:rPr lang="nl-NL" dirty="0" smtClean="0"/>
              <a:t> </a:t>
            </a:r>
            <a:r>
              <a:rPr lang="nl-NL" dirty="0" err="1" smtClean="0"/>
              <a:t>unlabeled</a:t>
            </a:r>
            <a:r>
              <a:rPr lang="nl-NL" dirty="0" smtClean="0"/>
              <a:t> data – </a:t>
            </a:r>
            <a:r>
              <a:rPr lang="nl-NL" dirty="0" err="1" smtClean="0"/>
              <a:t>see</a:t>
            </a:r>
            <a:r>
              <a:rPr lang="nl-NL" dirty="0" smtClean="0"/>
              <a:t> </a:t>
            </a:r>
            <a:r>
              <a:rPr lang="nl-NL" dirty="0" err="1" smtClean="0"/>
              <a:t>if</a:t>
            </a:r>
            <a:r>
              <a:rPr lang="nl-NL" dirty="0" smtClean="0"/>
              <a:t> </a:t>
            </a:r>
            <a:r>
              <a:rPr lang="nl-NL" dirty="0" err="1" smtClean="0"/>
              <a:t>you</a:t>
            </a:r>
            <a:r>
              <a:rPr lang="nl-NL" dirty="0" smtClean="0"/>
              <a:t> </a:t>
            </a:r>
            <a:r>
              <a:rPr lang="nl-NL" dirty="0" err="1" smtClean="0"/>
              <a:t>can</a:t>
            </a:r>
            <a:r>
              <a:rPr lang="nl-NL" dirty="0" smtClean="0"/>
              <a:t> </a:t>
            </a:r>
            <a:r>
              <a:rPr lang="nl-NL" dirty="0" err="1" smtClean="0"/>
              <a:t>find</a:t>
            </a:r>
            <a:r>
              <a:rPr lang="nl-NL" dirty="0" smtClean="0"/>
              <a:t> </a:t>
            </a:r>
            <a:r>
              <a:rPr lang="nl-NL" dirty="0" err="1" smtClean="0"/>
              <a:t>anything</a:t>
            </a:r>
            <a:endParaRPr lang="nl-NL" dirty="0" smtClean="0"/>
          </a:p>
          <a:p>
            <a:r>
              <a:rPr lang="nl-NL" dirty="0" smtClean="0"/>
              <a:t>Semi-</a:t>
            </a:r>
            <a:r>
              <a:rPr lang="nl-NL" dirty="0" err="1" smtClean="0"/>
              <a:t>Supervised</a:t>
            </a:r>
            <a:endParaRPr lang="nl-NL" dirty="0" smtClean="0"/>
          </a:p>
          <a:p>
            <a:pPr lvl="1"/>
            <a:r>
              <a:rPr lang="nl-NL" dirty="0" smtClean="0"/>
              <a:t>Interactive flow, for </a:t>
            </a:r>
            <a:r>
              <a:rPr lang="nl-NL" dirty="0" err="1" smtClean="0"/>
              <a:t>example</a:t>
            </a:r>
            <a:r>
              <a:rPr lang="nl-NL" dirty="0" smtClean="0"/>
              <a:t> human </a:t>
            </a:r>
            <a:r>
              <a:rPr lang="nl-NL" dirty="0" err="1" smtClean="0"/>
              <a:t>identifying</a:t>
            </a:r>
            <a:r>
              <a:rPr lang="nl-NL" dirty="0" smtClean="0"/>
              <a:t> clusters</a:t>
            </a:r>
          </a:p>
          <a:p>
            <a:r>
              <a:rPr lang="nl-NL" dirty="0" err="1" smtClean="0"/>
              <a:t>Reinforcement</a:t>
            </a:r>
            <a:endParaRPr lang="nl-NL" dirty="0" smtClean="0"/>
          </a:p>
          <a:p>
            <a:pPr lvl="1"/>
            <a:r>
              <a:rPr lang="nl-NL" dirty="0" err="1" smtClean="0"/>
              <a:t>Continuously</a:t>
            </a:r>
            <a:r>
              <a:rPr lang="nl-NL" dirty="0" smtClean="0"/>
              <a:t> </a:t>
            </a:r>
            <a:r>
              <a:rPr lang="nl-NL" dirty="0" err="1" smtClean="0"/>
              <a:t>improve</a:t>
            </a:r>
            <a:r>
              <a:rPr lang="nl-NL" dirty="0" smtClean="0"/>
              <a:t> </a:t>
            </a:r>
            <a:r>
              <a:rPr lang="nl-NL" dirty="0" err="1" smtClean="0"/>
              <a:t>algorithm</a:t>
            </a:r>
            <a:r>
              <a:rPr lang="nl-NL" dirty="0" smtClean="0"/>
              <a:t> (model) as time </a:t>
            </a:r>
            <a:r>
              <a:rPr lang="nl-NL" dirty="0" err="1" smtClean="0"/>
              <a:t>progresses</a:t>
            </a:r>
            <a:r>
              <a:rPr lang="nl-NL" dirty="0" smtClean="0"/>
              <a:t>, </a:t>
            </a:r>
            <a:r>
              <a:rPr lang="nl-NL" dirty="0" err="1" smtClean="0"/>
              <a:t>based</a:t>
            </a:r>
            <a:r>
              <a:rPr lang="nl-NL" dirty="0" smtClean="0"/>
              <a:t> on new </a:t>
            </a:r>
            <a:r>
              <a:rPr lang="nl-NL" dirty="0" err="1" smtClean="0"/>
              <a:t>experience</a:t>
            </a:r>
            <a:endParaRPr lang="nl-NL" dirty="0"/>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err="1" smtClean="0"/>
              <a:t>algorithms</a:t>
            </a:r>
            <a:endParaRPr lang="en-US" dirty="0"/>
          </a:p>
        </p:txBody>
      </p:sp>
      <p:sp>
        <p:nvSpPr>
          <p:cNvPr id="3" name="Text Placeholder 2"/>
          <p:cNvSpPr>
            <a:spLocks noGrp="1"/>
          </p:cNvSpPr>
          <p:nvPr>
            <p:ph type="body" sz="quarter" idx="10"/>
          </p:nvPr>
        </p:nvSpPr>
        <p:spPr>
          <a:xfrm>
            <a:off x="1917701" y="2603500"/>
            <a:ext cx="13230859" cy="6372860"/>
          </a:xfrm>
        </p:spPr>
        <p:txBody>
          <a:bodyPr>
            <a:normAutofit fontScale="92500" lnSpcReduction="20000"/>
          </a:bodyPr>
          <a:lstStyle/>
          <a:p>
            <a:r>
              <a:rPr lang="nl-NL" dirty="0" smtClean="0"/>
              <a:t>Clustering</a:t>
            </a:r>
          </a:p>
          <a:p>
            <a:pPr lvl="1"/>
            <a:r>
              <a:rPr lang="nl-NL" sz="2800" dirty="0" err="1"/>
              <a:t>Hierarchical</a:t>
            </a:r>
            <a:r>
              <a:rPr lang="nl-NL" sz="2800" dirty="0"/>
              <a:t> k-means, </a:t>
            </a:r>
            <a:r>
              <a:rPr lang="en-US" sz="2800" dirty="0"/>
              <a:t>Orthogonal Partitioning Clustering, Expectation-Maximization</a:t>
            </a:r>
            <a:endParaRPr lang="nl-NL" sz="2800" dirty="0"/>
          </a:p>
          <a:p>
            <a:r>
              <a:rPr lang="nl-NL" dirty="0" smtClean="0"/>
              <a:t>Feature </a:t>
            </a:r>
            <a:r>
              <a:rPr lang="nl-NL" dirty="0" err="1" smtClean="0"/>
              <a:t>Extraction</a:t>
            </a:r>
            <a:r>
              <a:rPr lang="nl-NL" dirty="0" smtClean="0"/>
              <a:t>/</a:t>
            </a:r>
            <a:r>
              <a:rPr lang="nl-NL" dirty="0" err="1" smtClean="0"/>
              <a:t>Attribute</a:t>
            </a:r>
            <a:r>
              <a:rPr lang="nl-NL" dirty="0" smtClean="0"/>
              <a:t> </a:t>
            </a:r>
            <a:r>
              <a:rPr lang="nl-NL" dirty="0" err="1" smtClean="0"/>
              <a:t>Importance</a:t>
            </a:r>
            <a:r>
              <a:rPr lang="nl-NL" dirty="0" smtClean="0"/>
              <a:t>/</a:t>
            </a:r>
            <a:r>
              <a:rPr lang="nl-NL" dirty="0" err="1" smtClean="0"/>
              <a:t>Principal</a:t>
            </a:r>
            <a:r>
              <a:rPr lang="nl-NL" dirty="0" smtClean="0"/>
              <a:t> Component Analysis</a:t>
            </a:r>
          </a:p>
          <a:p>
            <a:r>
              <a:rPr lang="nl-NL" dirty="0" err="1" smtClean="0"/>
              <a:t>Classification</a:t>
            </a:r>
            <a:endParaRPr lang="nl-NL" dirty="0" smtClean="0"/>
          </a:p>
          <a:p>
            <a:pPr lvl="1"/>
            <a:r>
              <a:rPr lang="nl-NL" sz="2800" dirty="0" err="1" smtClean="0"/>
              <a:t>Decision</a:t>
            </a:r>
            <a:r>
              <a:rPr lang="nl-NL" sz="2800" dirty="0" smtClean="0"/>
              <a:t> Tree, </a:t>
            </a:r>
            <a:r>
              <a:rPr lang="nl-NL" sz="2800" dirty="0" err="1" smtClean="0"/>
              <a:t>Naïve</a:t>
            </a:r>
            <a:r>
              <a:rPr lang="nl-NL" sz="2800" dirty="0" smtClean="0"/>
              <a:t> Bayes, Random </a:t>
            </a:r>
            <a:r>
              <a:rPr lang="nl-NL" sz="2800" dirty="0" err="1" smtClean="0"/>
              <a:t>Forest</a:t>
            </a:r>
            <a:r>
              <a:rPr lang="nl-NL" sz="2800" dirty="0" smtClean="0"/>
              <a:t>, </a:t>
            </a:r>
            <a:r>
              <a:rPr lang="nl-NL" sz="2800" dirty="0" err="1" smtClean="0"/>
              <a:t>Logistic</a:t>
            </a:r>
            <a:r>
              <a:rPr lang="nl-NL" sz="2800" dirty="0" smtClean="0"/>
              <a:t> </a:t>
            </a:r>
            <a:r>
              <a:rPr lang="nl-NL" sz="2800" dirty="0" err="1" smtClean="0"/>
              <a:t>Regression</a:t>
            </a:r>
            <a:r>
              <a:rPr lang="nl-NL" sz="2800" dirty="0" smtClean="0"/>
              <a:t>, Support Vector Machine</a:t>
            </a:r>
          </a:p>
          <a:p>
            <a:r>
              <a:rPr lang="nl-NL" dirty="0" err="1" smtClean="0"/>
              <a:t>Regression</a:t>
            </a:r>
            <a:endParaRPr lang="nl-NL" dirty="0" smtClean="0"/>
          </a:p>
          <a:p>
            <a:pPr lvl="1"/>
            <a:r>
              <a:rPr lang="nl-NL" sz="2800" dirty="0" smtClean="0"/>
              <a:t>Multiple </a:t>
            </a:r>
            <a:r>
              <a:rPr lang="nl-NL" sz="2800" dirty="0" err="1" smtClean="0"/>
              <a:t>Regression</a:t>
            </a:r>
            <a:r>
              <a:rPr lang="nl-NL" sz="2800" dirty="0" smtClean="0"/>
              <a:t>, Support Vector Machine, </a:t>
            </a:r>
            <a:r>
              <a:rPr lang="nl-NL" sz="2800" dirty="0" err="1" smtClean="0"/>
              <a:t>Linear</a:t>
            </a:r>
            <a:r>
              <a:rPr lang="nl-NL" sz="2800" dirty="0" smtClean="0"/>
              <a:t> Model, LASSO, </a:t>
            </a:r>
            <a:br>
              <a:rPr lang="nl-NL" sz="2800" dirty="0" smtClean="0"/>
            </a:br>
            <a:r>
              <a:rPr lang="nl-NL" sz="2800" dirty="0" smtClean="0"/>
              <a:t>Random </a:t>
            </a:r>
            <a:r>
              <a:rPr lang="nl-NL" sz="2800" dirty="0" err="1" smtClean="0"/>
              <a:t>Forest</a:t>
            </a:r>
            <a:r>
              <a:rPr lang="nl-NL" sz="2800" dirty="0" smtClean="0"/>
              <a:t>, </a:t>
            </a:r>
            <a:r>
              <a:rPr lang="nl-NL" sz="2800" dirty="0" err="1" smtClean="0"/>
              <a:t>Ridgre</a:t>
            </a:r>
            <a:r>
              <a:rPr lang="nl-NL" sz="2800" dirty="0" smtClean="0"/>
              <a:t> </a:t>
            </a:r>
            <a:r>
              <a:rPr lang="nl-NL" sz="2800" dirty="0" err="1" smtClean="0"/>
              <a:t>Regression</a:t>
            </a:r>
            <a:r>
              <a:rPr lang="nl-NL" sz="2800" dirty="0" smtClean="0"/>
              <a:t>, </a:t>
            </a:r>
            <a:r>
              <a:rPr lang="nl-NL" sz="2800" dirty="0" err="1" smtClean="0"/>
              <a:t>Generalized</a:t>
            </a:r>
            <a:r>
              <a:rPr lang="nl-NL" sz="2800" dirty="0" smtClean="0"/>
              <a:t> </a:t>
            </a:r>
            <a:r>
              <a:rPr lang="nl-NL" sz="2800" dirty="0" err="1" smtClean="0"/>
              <a:t>Linear</a:t>
            </a:r>
            <a:r>
              <a:rPr lang="nl-NL" sz="2800" dirty="0" smtClean="0"/>
              <a:t> Model, </a:t>
            </a:r>
            <a:br>
              <a:rPr lang="nl-NL" sz="2800" dirty="0" smtClean="0"/>
            </a:br>
            <a:r>
              <a:rPr lang="nl-NL" sz="2800" dirty="0" err="1" smtClean="0"/>
              <a:t>Stepwise</a:t>
            </a:r>
            <a:r>
              <a:rPr lang="nl-NL" sz="2800" dirty="0" smtClean="0"/>
              <a:t> </a:t>
            </a:r>
            <a:r>
              <a:rPr lang="nl-NL" sz="2800" dirty="0" err="1" smtClean="0"/>
              <a:t>Linear</a:t>
            </a:r>
            <a:r>
              <a:rPr lang="nl-NL" sz="2800" dirty="0" smtClean="0"/>
              <a:t> </a:t>
            </a:r>
            <a:r>
              <a:rPr lang="nl-NL" sz="2800" dirty="0" err="1" smtClean="0"/>
              <a:t>Regression</a:t>
            </a:r>
            <a:endParaRPr lang="nl-NL" sz="2800" dirty="0" smtClean="0"/>
          </a:p>
          <a:p>
            <a:r>
              <a:rPr lang="nl-NL" dirty="0" smtClean="0"/>
              <a:t>Association &amp; </a:t>
            </a:r>
            <a:r>
              <a:rPr lang="nl-NL" dirty="0" err="1" smtClean="0"/>
              <a:t>Collaborative</a:t>
            </a:r>
            <a:r>
              <a:rPr lang="nl-NL" dirty="0" smtClean="0"/>
              <a:t> Filtering (market basket analysis</a:t>
            </a:r>
            <a:br>
              <a:rPr lang="nl-NL" dirty="0" smtClean="0"/>
            </a:br>
            <a:r>
              <a:rPr lang="nl-NL" dirty="0" smtClean="0"/>
              <a:t>, </a:t>
            </a:r>
            <a:r>
              <a:rPr lang="nl-NL" dirty="0" err="1" smtClean="0"/>
              <a:t>apriori</a:t>
            </a:r>
            <a:r>
              <a:rPr lang="nl-NL" dirty="0" smtClean="0"/>
              <a:t>)</a:t>
            </a:r>
          </a:p>
          <a:p>
            <a:r>
              <a:rPr lang="nl-NL" dirty="0" err="1" smtClean="0"/>
              <a:t>Neural</a:t>
            </a:r>
            <a:r>
              <a:rPr lang="nl-NL" dirty="0" smtClean="0"/>
              <a:t> </a:t>
            </a:r>
            <a:r>
              <a:rPr lang="nl-NL" dirty="0" err="1" smtClean="0"/>
              <a:t>network</a:t>
            </a:r>
            <a:r>
              <a:rPr lang="nl-NL" dirty="0"/>
              <a:t> </a:t>
            </a:r>
            <a:r>
              <a:rPr lang="nl-NL" dirty="0" err="1" smtClean="0"/>
              <a:t>and</a:t>
            </a:r>
            <a:r>
              <a:rPr lang="nl-NL" dirty="0" smtClean="0"/>
              <a:t> </a:t>
            </a:r>
            <a:r>
              <a:rPr lang="nl-NL" dirty="0" err="1" smtClean="0"/>
              <a:t>Deep</a:t>
            </a:r>
            <a:r>
              <a:rPr lang="nl-NL" dirty="0" smtClean="0"/>
              <a:t> Learning </a:t>
            </a:r>
            <a:r>
              <a:rPr lang="nl-NL" dirty="0" err="1" smtClean="0"/>
              <a:t>with</a:t>
            </a:r>
            <a:r>
              <a:rPr lang="nl-NL" dirty="0" smtClean="0"/>
              <a:t> </a:t>
            </a:r>
            <a:br>
              <a:rPr lang="nl-NL" dirty="0" smtClean="0"/>
            </a:br>
            <a:r>
              <a:rPr lang="nl-NL" dirty="0" err="1" smtClean="0"/>
              <a:t>Deep</a:t>
            </a:r>
            <a:r>
              <a:rPr lang="nl-NL" dirty="0" smtClean="0"/>
              <a:t> </a:t>
            </a:r>
            <a:r>
              <a:rPr lang="nl-NL" dirty="0" err="1" smtClean="0"/>
              <a:t>Neural</a:t>
            </a:r>
            <a:r>
              <a:rPr lang="nl-NL" dirty="0" smtClean="0"/>
              <a:t> Network</a:t>
            </a:r>
          </a:p>
          <a:p>
            <a:pPr lvl="1"/>
            <a:r>
              <a:rPr lang="nl-NL" dirty="0" err="1" smtClean="0"/>
              <a:t>Can</a:t>
            </a:r>
            <a:r>
              <a:rPr lang="nl-NL" dirty="0" smtClean="0"/>
              <a:t> </a:t>
            </a:r>
            <a:r>
              <a:rPr lang="nl-NL" dirty="0" err="1" smtClean="0"/>
              <a:t>be</a:t>
            </a:r>
            <a:r>
              <a:rPr lang="nl-NL" dirty="0" smtClean="0"/>
              <a:t> </a:t>
            </a:r>
            <a:r>
              <a:rPr lang="nl-NL" dirty="0" err="1" smtClean="0"/>
              <a:t>used</a:t>
            </a:r>
            <a:r>
              <a:rPr lang="nl-NL" dirty="0" smtClean="0"/>
              <a:t> for </a:t>
            </a:r>
            <a:r>
              <a:rPr lang="nl-NL" dirty="0" err="1" smtClean="0"/>
              <a:t>many</a:t>
            </a:r>
            <a:r>
              <a:rPr lang="nl-NL" dirty="0" smtClean="0"/>
              <a:t> different </a:t>
            </a:r>
            <a:r>
              <a:rPr lang="nl-NL" dirty="0" err="1" smtClean="0"/>
              <a:t>use</a:t>
            </a:r>
            <a:r>
              <a:rPr lang="nl-NL" dirty="0" smtClean="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817" y="4998720"/>
            <a:ext cx="5470021" cy="410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033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Modeling</a:t>
            </a:r>
            <a:r>
              <a:rPr lang="nl-NL" dirty="0" smtClean="0"/>
              <a:t> </a:t>
            </a:r>
            <a:r>
              <a:rPr lang="nl-NL" dirty="0" err="1" smtClean="0"/>
              <a:t>phase</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lnSpcReduction="10000"/>
          </a:bodyPr>
          <a:lstStyle/>
          <a:p>
            <a:r>
              <a:rPr lang="nl-NL" dirty="0" smtClean="0"/>
              <a:t>Select a model </a:t>
            </a:r>
            <a:r>
              <a:rPr lang="nl-NL" dirty="0" err="1" smtClean="0"/>
              <a:t>to</a:t>
            </a:r>
            <a:r>
              <a:rPr lang="nl-NL" dirty="0" smtClean="0"/>
              <a:t> </a:t>
            </a:r>
            <a:r>
              <a:rPr lang="nl-NL" dirty="0" err="1" smtClean="0"/>
              <a:t>try</a:t>
            </a:r>
            <a:r>
              <a:rPr lang="nl-NL" dirty="0" smtClean="0"/>
              <a:t> </a:t>
            </a:r>
            <a:r>
              <a:rPr lang="nl-NL" dirty="0" err="1" smtClean="0"/>
              <a:t>to</a:t>
            </a:r>
            <a:r>
              <a:rPr lang="nl-NL" dirty="0" smtClean="0"/>
              <a:t> </a:t>
            </a:r>
            <a:r>
              <a:rPr lang="nl-NL" dirty="0" err="1" smtClean="0"/>
              <a:t>create</a:t>
            </a:r>
            <a:r>
              <a:rPr lang="nl-NL" dirty="0" smtClean="0"/>
              <a:t> a fit </a:t>
            </a:r>
            <a:r>
              <a:rPr lang="nl-NL" dirty="0" err="1" smtClean="0"/>
              <a:t>with</a:t>
            </a:r>
            <a:r>
              <a:rPr lang="nl-NL" dirty="0" smtClean="0"/>
              <a:t> (</a:t>
            </a:r>
            <a:r>
              <a:rPr lang="nl-NL" dirty="0" err="1" smtClean="0"/>
              <a:t>predict</a:t>
            </a:r>
            <a:r>
              <a:rPr lang="nl-NL" dirty="0" smtClean="0"/>
              <a:t> target well)</a:t>
            </a:r>
          </a:p>
          <a:p>
            <a:r>
              <a:rPr lang="nl-NL" dirty="0" smtClean="0"/>
              <a:t>Set </a:t>
            </a:r>
            <a:r>
              <a:rPr lang="nl-NL" dirty="0" err="1" smtClean="0"/>
              <a:t>configuration</a:t>
            </a:r>
            <a:r>
              <a:rPr lang="nl-NL" dirty="0" smtClean="0"/>
              <a:t> parameters for model</a:t>
            </a:r>
          </a:p>
          <a:p>
            <a:r>
              <a:rPr lang="nl-NL" dirty="0" err="1" smtClean="0"/>
              <a:t>Divide</a:t>
            </a:r>
            <a:r>
              <a:rPr lang="nl-NL" dirty="0" smtClean="0"/>
              <a:t> data in training set </a:t>
            </a:r>
            <a:r>
              <a:rPr lang="nl-NL" dirty="0" err="1" smtClean="0"/>
              <a:t>and</a:t>
            </a:r>
            <a:r>
              <a:rPr lang="nl-NL" dirty="0" smtClean="0"/>
              <a:t> test set</a:t>
            </a:r>
          </a:p>
          <a:p>
            <a:r>
              <a:rPr lang="nl-NL" dirty="0" smtClean="0"/>
              <a:t>Train model </a:t>
            </a:r>
            <a:r>
              <a:rPr lang="nl-NL" dirty="0" err="1" smtClean="0"/>
              <a:t>with</a:t>
            </a:r>
            <a:r>
              <a:rPr lang="nl-NL" dirty="0" smtClean="0"/>
              <a:t> training set</a:t>
            </a:r>
          </a:p>
          <a:p>
            <a:r>
              <a:rPr lang="nl-NL" dirty="0" err="1" smtClean="0"/>
              <a:t>Evaluate</a:t>
            </a:r>
            <a:r>
              <a:rPr lang="nl-NL" dirty="0" smtClean="0"/>
              <a:t> performance of </a:t>
            </a:r>
            <a:r>
              <a:rPr lang="nl-NL" dirty="0" err="1" smtClean="0"/>
              <a:t>trained</a:t>
            </a:r>
            <a:r>
              <a:rPr lang="nl-NL" dirty="0" smtClean="0"/>
              <a:t> model on </a:t>
            </a:r>
            <a:r>
              <a:rPr lang="nl-NL" dirty="0" err="1" smtClean="0"/>
              <a:t>the</a:t>
            </a:r>
            <a:r>
              <a:rPr lang="nl-NL" dirty="0" smtClean="0"/>
              <a:t> test set</a:t>
            </a:r>
          </a:p>
          <a:p>
            <a:pPr lvl="1"/>
            <a:r>
              <a:rPr lang="nl-NL" dirty="0" err="1" smtClean="0"/>
              <a:t>Confusion</a:t>
            </a:r>
            <a:r>
              <a:rPr lang="nl-NL" dirty="0" smtClean="0"/>
              <a:t> matrix, </a:t>
            </a:r>
            <a:r>
              <a:rPr lang="nl-NL" dirty="0" err="1" smtClean="0"/>
              <a:t>mean</a:t>
            </a:r>
            <a:r>
              <a:rPr lang="nl-NL" dirty="0" smtClean="0"/>
              <a:t> square error, support, lift, </a:t>
            </a:r>
            <a:r>
              <a:rPr lang="nl-NL" dirty="0" err="1" smtClean="0"/>
              <a:t>false</a:t>
            </a:r>
            <a:r>
              <a:rPr lang="nl-NL" dirty="0" smtClean="0"/>
              <a:t> </a:t>
            </a:r>
            <a:r>
              <a:rPr lang="nl-NL" dirty="0" err="1" smtClean="0"/>
              <a:t>positives</a:t>
            </a:r>
            <a:r>
              <a:rPr lang="nl-NL" dirty="0" smtClean="0"/>
              <a:t>, </a:t>
            </a:r>
            <a:r>
              <a:rPr lang="nl-NL" dirty="0" err="1" smtClean="0"/>
              <a:t>false</a:t>
            </a:r>
            <a:r>
              <a:rPr lang="nl-NL" dirty="0" smtClean="0"/>
              <a:t> </a:t>
            </a:r>
            <a:r>
              <a:rPr lang="nl-NL" dirty="0" err="1" smtClean="0"/>
              <a:t>negatives</a:t>
            </a:r>
            <a:r>
              <a:rPr lang="nl-NL" dirty="0" smtClean="0"/>
              <a:t> </a:t>
            </a:r>
          </a:p>
          <a:p>
            <a:r>
              <a:rPr lang="nl-NL" dirty="0" err="1" smtClean="0"/>
              <a:t>Optionally</a:t>
            </a:r>
            <a:r>
              <a:rPr lang="nl-NL" dirty="0" smtClean="0"/>
              <a:t>: </a:t>
            </a:r>
            <a:r>
              <a:rPr lang="nl-NL" dirty="0" err="1" smtClean="0"/>
              <a:t>tweak</a:t>
            </a:r>
            <a:r>
              <a:rPr lang="nl-NL" dirty="0" smtClean="0"/>
              <a:t> model parameters, </a:t>
            </a:r>
            <a:r>
              <a:rPr lang="nl-NL" dirty="0" err="1" smtClean="0"/>
              <a:t>add</a:t>
            </a:r>
            <a:r>
              <a:rPr lang="nl-NL" dirty="0" smtClean="0"/>
              <a:t> </a:t>
            </a:r>
            <a:r>
              <a:rPr lang="nl-NL" dirty="0" err="1" smtClean="0"/>
              <a:t>attributes</a:t>
            </a:r>
            <a:r>
              <a:rPr lang="nl-NL" dirty="0" smtClean="0"/>
              <a:t>, feed in more training data, </a:t>
            </a:r>
            <a:r>
              <a:rPr lang="nl-NL" dirty="0" err="1" smtClean="0"/>
              <a:t>choose</a:t>
            </a:r>
            <a:r>
              <a:rPr lang="nl-NL" dirty="0" smtClean="0"/>
              <a:t> different model</a:t>
            </a:r>
          </a:p>
          <a:p>
            <a:r>
              <a:rPr lang="nl-NL" dirty="0" err="1" smtClean="0"/>
              <a:t>Eventually</a:t>
            </a:r>
            <a:r>
              <a:rPr lang="nl-NL" dirty="0" smtClean="0"/>
              <a:t> (</a:t>
            </a:r>
            <a:r>
              <a:rPr lang="nl-NL" dirty="0" err="1" smtClean="0"/>
              <a:t>hopefully</a:t>
            </a:r>
            <a:r>
              <a:rPr lang="nl-NL" dirty="0" smtClean="0"/>
              <a:t>): </a:t>
            </a:r>
            <a:r>
              <a:rPr lang="nl-NL" dirty="0" err="1" smtClean="0"/>
              <a:t>pick</a:t>
            </a:r>
            <a:r>
              <a:rPr lang="nl-NL" dirty="0" smtClean="0"/>
              <a:t> model plus parameters plus </a:t>
            </a:r>
            <a:r>
              <a:rPr lang="nl-NL" dirty="0" err="1" smtClean="0"/>
              <a:t>attributes</a:t>
            </a:r>
            <a:r>
              <a:rPr lang="nl-NL" dirty="0" smtClean="0"/>
              <a:t> </a:t>
            </a:r>
            <a:br>
              <a:rPr lang="nl-NL" dirty="0" smtClean="0"/>
            </a:br>
            <a:r>
              <a:rPr lang="nl-NL" dirty="0" err="1" smtClean="0"/>
              <a:t>that</a:t>
            </a:r>
            <a:r>
              <a:rPr lang="nl-NL" dirty="0" smtClean="0"/>
              <a:t> </a:t>
            </a:r>
            <a:r>
              <a:rPr lang="nl-NL" dirty="0" err="1" smtClean="0"/>
              <a:t>will</a:t>
            </a:r>
            <a:r>
              <a:rPr lang="nl-NL" dirty="0" smtClean="0"/>
              <a:t> </a:t>
            </a:r>
            <a:r>
              <a:rPr lang="nl-NL" dirty="0" err="1" smtClean="0"/>
              <a:t>reliably</a:t>
            </a:r>
            <a:r>
              <a:rPr lang="nl-NL" dirty="0" smtClean="0"/>
              <a:t> </a:t>
            </a:r>
            <a:r>
              <a:rPr lang="nl-NL" dirty="0" err="1" smtClean="0"/>
              <a:t>predict</a:t>
            </a:r>
            <a:r>
              <a:rPr lang="nl-NL" dirty="0" smtClean="0"/>
              <a:t> </a:t>
            </a:r>
            <a:r>
              <a:rPr lang="nl-NL" dirty="0" err="1" smtClean="0"/>
              <a:t>the</a:t>
            </a:r>
            <a:r>
              <a:rPr lang="nl-NL" dirty="0" smtClean="0"/>
              <a:t> target </a:t>
            </a:r>
            <a:r>
              <a:rPr lang="nl-NL" dirty="0" err="1" smtClean="0"/>
              <a:t>variable</a:t>
            </a:r>
            <a:r>
              <a:rPr lang="nl-NL" dirty="0" smtClean="0"/>
              <a:t> </a:t>
            </a:r>
            <a:r>
              <a:rPr lang="nl-NL" dirty="0" err="1" smtClean="0"/>
              <a:t>given</a:t>
            </a:r>
            <a:r>
              <a:rPr lang="nl-NL" dirty="0" smtClean="0"/>
              <a:t> new data</a:t>
            </a:r>
            <a:endParaRPr lang="en-US" dirty="0"/>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339938" y="4331106"/>
            <a:ext cx="5935982" cy="125141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560" y="2105909"/>
            <a:ext cx="3775073" cy="327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Optical Digit </a:t>
            </a:r>
            <a:r>
              <a:rPr lang="nl-NL" dirty="0" err="1" smtClean="0"/>
              <a:t>recognition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 y="1706563"/>
            <a:ext cx="470217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8127" y="252879"/>
            <a:ext cx="2119313" cy="176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42" y="6916047"/>
            <a:ext cx="4252913" cy="250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848" y="6461145"/>
            <a:ext cx="4954424" cy="273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2267509" y="4181095"/>
            <a:ext cx="5072754" cy="3052297"/>
            <a:chOff x="11797926" y="6106775"/>
            <a:chExt cx="5072754" cy="3052297"/>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3" y="6106775"/>
              <a:ext cx="1486304" cy="461665"/>
            </a:xfrm>
            <a:prstGeom prst="rect">
              <a:avLst/>
            </a:prstGeom>
            <a:noFill/>
          </p:spPr>
          <p:txBody>
            <a:bodyPr wrap="none" rtlCol="0">
              <a:spAutoFit/>
            </a:bodyPr>
            <a:lstStyle/>
            <a:p>
              <a:r>
                <a:rPr lang="nl-NL" dirty="0" err="1" smtClean="0"/>
                <a:t>Predicted</a:t>
              </a:r>
              <a:endParaRPr lang="en-US" dirty="0" err="1" smtClean="0"/>
            </a:p>
          </p:txBody>
        </p:sp>
        <p:sp>
          <p:nvSpPr>
            <p:cNvPr id="9" name="TextBox 8"/>
            <p:cNvSpPr txBox="1"/>
            <p:nvPr/>
          </p:nvSpPr>
          <p:spPr>
            <a:xfrm rot="16200000">
              <a:off x="11508424" y="7127118"/>
              <a:ext cx="1040670" cy="461665"/>
            </a:xfrm>
            <a:prstGeom prst="rect">
              <a:avLst/>
            </a:prstGeom>
            <a:noFill/>
          </p:spPr>
          <p:txBody>
            <a:bodyPr wrap="none" rtlCol="0">
              <a:spAutoFit/>
            </a:bodyPr>
            <a:lstStyle/>
            <a:p>
              <a:r>
                <a:rPr lang="nl-NL" dirty="0" err="1" smtClean="0"/>
                <a:t>Actual</a:t>
              </a:r>
              <a:endParaRPr lang="en-US" dirty="0" err="1" smtClean="0"/>
            </a:p>
          </p:txBody>
        </p:sp>
        <p:sp>
          <p:nvSpPr>
            <p:cNvPr id="5" name="TextBox 4"/>
            <p:cNvSpPr txBox="1"/>
            <p:nvPr/>
          </p:nvSpPr>
          <p:spPr>
            <a:xfrm>
              <a:off x="12514262" y="6431280"/>
              <a:ext cx="4356418" cy="461665"/>
            </a:xfrm>
            <a:prstGeom prst="rect">
              <a:avLst/>
            </a:prstGeom>
            <a:noFill/>
          </p:spPr>
          <p:txBody>
            <a:bodyPr wrap="square" rtlCol="0">
              <a:spAutoFit/>
            </a:bodyPr>
            <a:lstStyle/>
            <a:p>
              <a:r>
                <a:rPr lang="nl-NL" spc="600" dirty="0" smtClean="0"/>
                <a:t>0 1 2 3 4 5 6 7 8 9</a:t>
              </a:r>
              <a:endParaRPr lang="en-US" spc="600" dirty="0" err="1" smtClean="0"/>
            </a:p>
          </p:txBody>
        </p:sp>
        <p:sp>
          <p:nvSpPr>
            <p:cNvPr id="6" name="TextBox 5"/>
            <p:cNvSpPr txBox="1"/>
            <p:nvPr/>
          </p:nvSpPr>
          <p:spPr>
            <a:xfrm>
              <a:off x="12178982" y="6758415"/>
              <a:ext cx="292068" cy="2400657"/>
            </a:xfrm>
            <a:prstGeom prst="rect">
              <a:avLst/>
            </a:prstGeom>
            <a:noFill/>
          </p:spPr>
          <p:txBody>
            <a:bodyPr wrap="none" rtlCol="0">
              <a:spAutoFit/>
            </a:bodyPr>
            <a:lstStyle/>
            <a:p>
              <a:r>
                <a:rPr lang="nl-NL" sz="1500" dirty="0" smtClean="0"/>
                <a:t>0</a:t>
              </a:r>
            </a:p>
            <a:p>
              <a:r>
                <a:rPr lang="nl-NL" sz="1500" dirty="0" smtClean="0"/>
                <a:t>1</a:t>
              </a:r>
            </a:p>
            <a:p>
              <a:r>
                <a:rPr lang="nl-NL" sz="1500" dirty="0" smtClean="0"/>
                <a:t>2</a:t>
              </a:r>
            </a:p>
            <a:p>
              <a:r>
                <a:rPr lang="nl-NL" sz="1500" dirty="0" smtClean="0"/>
                <a:t>3</a:t>
              </a:r>
            </a:p>
            <a:p>
              <a:r>
                <a:rPr lang="nl-NL" sz="1500" dirty="0" smtClean="0"/>
                <a:t>4</a:t>
              </a:r>
            </a:p>
            <a:p>
              <a:r>
                <a:rPr lang="nl-NL" sz="1500" dirty="0" smtClean="0"/>
                <a:t>5</a:t>
              </a:r>
            </a:p>
            <a:p>
              <a:r>
                <a:rPr lang="nl-NL" sz="1500" dirty="0" smtClean="0"/>
                <a:t>6</a:t>
              </a:r>
            </a:p>
            <a:p>
              <a:r>
                <a:rPr lang="nl-NL" sz="1500" dirty="0" smtClean="0"/>
                <a:t>7</a:t>
              </a:r>
            </a:p>
            <a:p>
              <a:r>
                <a:rPr lang="nl-NL" sz="1500" dirty="0" smtClean="0"/>
                <a:t>8</a:t>
              </a:r>
            </a:p>
            <a:p>
              <a:r>
                <a:rPr lang="nl-NL" sz="1500" dirty="0"/>
                <a:t>9</a:t>
              </a:r>
              <a:endParaRPr lang="en-US" sz="1500" dirty="0" err="1" smtClean="0"/>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760" y="2429410"/>
            <a:ext cx="4816475"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1761978" y="3176423"/>
            <a:ext cx="1914307" cy="461665"/>
          </a:xfrm>
          <a:prstGeom prst="rect">
            <a:avLst/>
          </a:prstGeom>
          <a:noFill/>
        </p:spPr>
        <p:txBody>
          <a:bodyPr wrap="none" rtlCol="0">
            <a:spAutoFit/>
          </a:bodyPr>
          <a:lstStyle/>
          <a:p>
            <a:r>
              <a:rPr lang="nl-NL" dirty="0" err="1" smtClean="0"/>
              <a:t>Naïve</a:t>
            </a:r>
            <a:r>
              <a:rPr lang="nl-NL" dirty="0" smtClean="0"/>
              <a:t> Bayes</a:t>
            </a:r>
            <a:endParaRPr lang="en-US" dirty="0" err="1" smtClean="0"/>
          </a:p>
        </p:txBody>
      </p:sp>
      <p:sp>
        <p:nvSpPr>
          <p:cNvPr id="15" name="Right Arrow 14"/>
          <p:cNvSpPr/>
          <p:nvPr/>
        </p:nvSpPr>
        <p:spPr>
          <a:xfrm>
            <a:off x="11231880" y="3230880"/>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733800" y="5318760"/>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41406" y="5897880"/>
            <a:ext cx="2085827" cy="461665"/>
          </a:xfrm>
          <a:prstGeom prst="rect">
            <a:avLst/>
          </a:prstGeom>
          <a:noFill/>
        </p:spPr>
        <p:txBody>
          <a:bodyPr wrap="none" rtlCol="0">
            <a:spAutoFit/>
          </a:bodyPr>
          <a:lstStyle/>
          <a:p>
            <a:r>
              <a:rPr lang="nl-NL" dirty="0" err="1" smtClean="0"/>
              <a:t>Decision</a:t>
            </a:r>
            <a:r>
              <a:rPr lang="nl-NL" dirty="0" smtClean="0"/>
              <a:t> Tree</a:t>
            </a:r>
            <a:endParaRPr lang="en-US" dirty="0" err="1" smtClean="0"/>
          </a:p>
        </p:txBody>
      </p:sp>
      <p:sp>
        <p:nvSpPr>
          <p:cNvPr id="24" name="Right Arrow 23"/>
          <p:cNvSpPr/>
          <p:nvPr/>
        </p:nvSpPr>
        <p:spPr>
          <a:xfrm>
            <a:off x="6978967" y="8169378"/>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13318145" y="3686495"/>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Classification</a:t>
            </a:r>
            <a:r>
              <a:rPr lang="nl-NL" dirty="0" smtClean="0"/>
              <a:t> </a:t>
            </a:r>
            <a:r>
              <a:rPr lang="nl-NL" dirty="0" err="1" smtClean="0"/>
              <a:t>gone</a:t>
            </a:r>
            <a:r>
              <a:rPr lang="nl-NL" dirty="0" smtClean="0"/>
              <a:t> wrong</a:t>
            </a:r>
            <a:endParaRPr lang="en-US" dirty="0"/>
          </a:p>
        </p:txBody>
      </p:sp>
      <p:sp>
        <p:nvSpPr>
          <p:cNvPr id="3" name="Text Placeholder 2"/>
          <p:cNvSpPr>
            <a:spLocks noGrp="1"/>
          </p:cNvSpPr>
          <p:nvPr>
            <p:ph type="body" sz="quarter" idx="10"/>
          </p:nvPr>
        </p:nvSpPr>
        <p:spPr/>
        <p:txBody>
          <a:bodyPr/>
          <a:lstStyle/>
          <a:p>
            <a:r>
              <a:rPr lang="nl-NL" dirty="0" smtClean="0"/>
              <a:t>Machine </a:t>
            </a:r>
            <a:r>
              <a:rPr lang="nl-NL" dirty="0" err="1" smtClean="0"/>
              <a:t>learning</a:t>
            </a:r>
            <a:r>
              <a:rPr lang="nl-NL" dirty="0" smtClean="0"/>
              <a:t> </a:t>
            </a:r>
            <a:r>
              <a:rPr lang="nl-NL" dirty="0" err="1" smtClean="0"/>
              <a:t>applied</a:t>
            </a:r>
            <a:r>
              <a:rPr lang="nl-NL" dirty="0" smtClean="0"/>
              <a:t> </a:t>
            </a:r>
            <a:r>
              <a:rPr lang="nl-NL" dirty="0" err="1" smtClean="0"/>
              <a:t>to</a:t>
            </a:r>
            <a:r>
              <a:rPr lang="nl-NL" dirty="0" smtClean="0"/>
              <a:t> </a:t>
            </a:r>
            <a:r>
              <a:rPr lang="nl-NL" dirty="0" err="1" smtClean="0"/>
              <a:t>millions</a:t>
            </a:r>
            <a:r>
              <a:rPr lang="nl-NL" dirty="0" smtClean="0"/>
              <a:t> of </a:t>
            </a:r>
            <a:r>
              <a:rPr lang="nl-NL" dirty="0" err="1" smtClean="0"/>
              <a:t>drawings</a:t>
            </a:r>
            <a:r>
              <a:rPr lang="nl-NL" dirty="0" smtClean="0"/>
              <a:t/>
            </a:r>
            <a:br>
              <a:rPr lang="nl-NL" dirty="0" smtClean="0"/>
            </a:br>
            <a:r>
              <a:rPr lang="nl-NL" dirty="0" smtClean="0"/>
              <a:t>on </a:t>
            </a:r>
            <a:r>
              <a:rPr lang="nl-NL" dirty="0" err="1" smtClean="0"/>
              <a:t>QuickDraw</a:t>
            </a:r>
            <a:endParaRPr lang="nl-NL" dirty="0" smtClean="0"/>
          </a:p>
          <a:p>
            <a:pPr lvl="1"/>
            <a:r>
              <a:rPr lang="nl-NL" dirty="0" err="1"/>
              <a:t>t</a:t>
            </a:r>
            <a:r>
              <a:rPr lang="nl-NL" dirty="0" err="1" smtClean="0"/>
              <a:t>o</a:t>
            </a:r>
            <a:r>
              <a:rPr lang="nl-NL" dirty="0" smtClean="0"/>
              <a:t> </a:t>
            </a:r>
            <a:r>
              <a:rPr lang="nl-NL" dirty="0" err="1" smtClean="0"/>
              <a:t>classify</a:t>
            </a:r>
            <a:r>
              <a:rPr lang="nl-NL" dirty="0" smtClean="0"/>
              <a:t> </a:t>
            </a:r>
            <a:r>
              <a:rPr lang="nl-NL" dirty="0" err="1" smtClean="0"/>
              <a:t>drawings</a:t>
            </a:r>
            <a:endParaRPr lang="nl-NL" dirty="0" smtClean="0"/>
          </a:p>
          <a:p>
            <a:pPr lvl="1"/>
            <a:r>
              <a:rPr lang="nl-NL" dirty="0" smtClean="0"/>
              <a:t>For </a:t>
            </a:r>
            <a:r>
              <a:rPr lang="nl-NL" dirty="0" err="1" smtClean="0"/>
              <a:t>example</a:t>
            </a:r>
            <a:r>
              <a:rPr lang="nl-NL" dirty="0" smtClean="0"/>
              <a:t>: </a:t>
            </a:r>
            <a:r>
              <a:rPr lang="nl-NL" dirty="0" err="1" smtClean="0"/>
              <a:t>drawings</a:t>
            </a:r>
            <a:r>
              <a:rPr lang="nl-NL" dirty="0" smtClean="0"/>
              <a:t> of </a:t>
            </a:r>
            <a:r>
              <a:rPr lang="nl-NL" dirty="0" err="1" smtClean="0"/>
              <a:t>beds</a:t>
            </a:r>
            <a:endParaRPr lang="nl-NL" dirty="0" smtClean="0"/>
          </a:p>
          <a:p>
            <a:r>
              <a:rPr lang="nl-NL" dirty="0" smtClean="0"/>
              <a:t>See for </a:t>
            </a:r>
            <a:r>
              <a:rPr lang="nl-NL" dirty="0" err="1" smtClean="0"/>
              <a:t>example</a:t>
            </a:r>
            <a:r>
              <a:rPr lang="nl-NL" dirty="0" smtClean="0"/>
              <a:t>:</a:t>
            </a:r>
          </a:p>
          <a:p>
            <a:pPr lvl="1"/>
            <a:r>
              <a:rPr lang="nl-NL" dirty="0" smtClean="0">
                <a:hlinkClick r:id="rId3"/>
              </a:rPr>
              <a:t>https</a:t>
            </a:r>
            <a:r>
              <a:rPr lang="nl-NL" dirty="0">
                <a:hlinkClick r:id="rId3"/>
              </a:rPr>
              <a:t>://</a:t>
            </a:r>
            <a:r>
              <a:rPr lang="nl-NL" dirty="0" smtClean="0">
                <a:hlinkClick r:id="rId3"/>
              </a:rPr>
              <a:t>aiexperiments.withgoogle.com/quick-draw</a:t>
            </a:r>
            <a:r>
              <a:rPr lang="nl-NL" dirty="0" smtClean="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156" y="398498"/>
            <a:ext cx="4782363" cy="85019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15841978" y="5440680"/>
            <a:ext cx="411481" cy="18288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choose</a:t>
            </a:r>
            <a:r>
              <a:rPr lang="nl-NL" dirty="0" smtClean="0"/>
              <a:t> best </a:t>
            </a:r>
            <a:r>
              <a:rPr lang="nl-NL" dirty="0" err="1" smtClean="0"/>
              <a:t>chess</a:t>
            </a:r>
            <a:r>
              <a:rPr lang="nl-NL" dirty="0" smtClean="0"/>
              <a:t> move </a:t>
            </a:r>
            <a:r>
              <a:rPr lang="nl-NL" dirty="0" err="1" smtClean="0"/>
              <a:t>based</a:t>
            </a:r>
            <a:r>
              <a:rPr lang="nl-NL" dirty="0" smtClean="0"/>
              <a:t> on </a:t>
            </a:r>
            <a:r>
              <a:rPr lang="nl-NL" dirty="0" err="1" smtClean="0"/>
              <a:t>certain</a:t>
            </a:r>
            <a:r>
              <a:rPr lang="nl-NL" dirty="0" smtClean="0"/>
              <a:t> input”</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9" y="669929"/>
            <a:ext cx="4636135" cy="184721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255" y="4169094"/>
            <a:ext cx="578167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6963092" y="4169093"/>
            <a:ext cx="2890838"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Discovery =&gt; Model =&gt; </a:t>
            </a:r>
            <a:r>
              <a:rPr lang="nl-NL" dirty="0" err="1" smtClean="0"/>
              <a:t>Deploy</a:t>
            </a:r>
            <a:endParaRPr lang="nl-NL" dirty="0" smtClean="0"/>
          </a:p>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predict</a:t>
            </a:r>
            <a:r>
              <a:rPr lang="nl-NL" dirty="0" smtClean="0"/>
              <a:t> a class (</a:t>
            </a:r>
            <a:r>
              <a:rPr lang="nl-NL" dirty="0" err="1" smtClean="0"/>
              <a:t>classification</a:t>
            </a:r>
            <a:r>
              <a:rPr lang="nl-NL" dirty="0" smtClean="0"/>
              <a:t>) or </a:t>
            </a:r>
            <a:r>
              <a:rPr lang="nl-NL" dirty="0" err="1" smtClean="0"/>
              <a:t>value</a:t>
            </a:r>
            <a:r>
              <a:rPr lang="nl-NL" dirty="0" smtClean="0"/>
              <a:t> (</a:t>
            </a:r>
            <a:r>
              <a:rPr lang="nl-NL" dirty="0" err="1" smtClean="0"/>
              <a:t>regression</a:t>
            </a:r>
            <a:r>
              <a:rPr lang="nl-NL" dirty="0" smtClean="0"/>
              <a:t>) </a:t>
            </a:r>
            <a:r>
              <a:rPr lang="nl-NL" dirty="0" err="1" smtClean="0"/>
              <a:t>based</a:t>
            </a:r>
            <a:r>
              <a:rPr lang="nl-NL" dirty="0" smtClean="0"/>
              <a:t> on </a:t>
            </a:r>
            <a:r>
              <a:rPr lang="nl-NL" dirty="0" err="1" smtClean="0"/>
              <a:t>certain</a:t>
            </a:r>
            <a:r>
              <a:rPr lang="nl-NL" dirty="0" smtClean="0"/>
              <a:t> input </a:t>
            </a:r>
            <a:r>
              <a:rPr lang="nl-NL" dirty="0" err="1" smtClean="0"/>
              <a:t>with</a:t>
            </a:r>
            <a:r>
              <a:rPr lang="nl-NL" dirty="0" smtClean="0"/>
              <a:t> a </a:t>
            </a:r>
            <a:r>
              <a:rPr lang="nl-NL" dirty="0" err="1" smtClean="0"/>
              <a:t>meaningful</a:t>
            </a:r>
            <a:r>
              <a:rPr lang="nl-NL" dirty="0" smtClean="0"/>
              <a:t> </a:t>
            </a:r>
            <a:r>
              <a:rPr lang="nl-NL" dirty="0" err="1" smtClean="0"/>
              <a:t>degree</a:t>
            </a:r>
            <a:r>
              <a:rPr lang="nl-NL" dirty="0" smtClean="0"/>
              <a:t> of </a:t>
            </a:r>
            <a:r>
              <a:rPr lang="nl-NL" dirty="0" err="1" smtClean="0"/>
              <a:t>accuracy</a:t>
            </a:r>
            <a:r>
              <a:rPr lang="nl-NL" dirty="0" smtClean="0"/>
              <a:t>” – </a:t>
            </a:r>
            <a:r>
              <a:rPr lang="nl-NL" dirty="0" err="1" smtClean="0"/>
              <a:t>how</a:t>
            </a:r>
            <a:r>
              <a:rPr lang="nl-NL" dirty="0" smtClean="0"/>
              <a:t> </a:t>
            </a:r>
            <a:r>
              <a:rPr lang="nl-NL" dirty="0" err="1" smtClean="0"/>
              <a:t>can</a:t>
            </a:r>
            <a:r>
              <a:rPr lang="nl-NL" dirty="0" smtClean="0"/>
              <a:t> we make </a:t>
            </a:r>
            <a:r>
              <a:rPr lang="nl-NL" dirty="0" err="1" smtClean="0"/>
              <a:t>use</a:t>
            </a:r>
            <a:r>
              <a:rPr lang="nl-NL" dirty="0" smtClean="0"/>
              <a:t> of </a:t>
            </a:r>
            <a:r>
              <a:rPr lang="nl-NL" dirty="0" err="1" smtClean="0"/>
              <a:t>that</a:t>
            </a:r>
            <a:r>
              <a:rPr lang="nl-NL" dirty="0" smtClean="0"/>
              <a:t> model?</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0615" y="5647055"/>
            <a:ext cx="6096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17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Agenda</a:t>
            </a:r>
            <a:endParaRPr lang="en-US" dirty="0"/>
          </a:p>
        </p:txBody>
      </p:sp>
      <p:sp>
        <p:nvSpPr>
          <p:cNvPr id="3" name="Text Placeholder 2"/>
          <p:cNvSpPr>
            <a:spLocks noGrp="1"/>
          </p:cNvSpPr>
          <p:nvPr>
            <p:ph type="body" sz="quarter" idx="10"/>
          </p:nvPr>
        </p:nvSpPr>
        <p:spPr>
          <a:xfrm>
            <a:off x="1917701" y="2603501"/>
            <a:ext cx="13200379" cy="5727700"/>
          </a:xfrm>
        </p:spPr>
        <p:txBody>
          <a:bodyPr>
            <a:normAutofit/>
          </a:bodyPr>
          <a:lstStyle/>
          <a:p>
            <a:r>
              <a:rPr lang="nl-NL" dirty="0" err="1" smtClean="0"/>
              <a:t>What</a:t>
            </a:r>
            <a:r>
              <a:rPr lang="nl-NL" dirty="0" smtClean="0"/>
              <a:t> is Machine Learning? </a:t>
            </a:r>
          </a:p>
          <a:p>
            <a:r>
              <a:rPr lang="nl-NL" dirty="0" err="1" smtClean="0"/>
              <a:t>Why</a:t>
            </a:r>
            <a:r>
              <a:rPr lang="nl-NL" dirty="0" smtClean="0"/>
              <a:t> </a:t>
            </a:r>
            <a:r>
              <a:rPr lang="nl-NL" dirty="0" err="1" smtClean="0"/>
              <a:t>could</a:t>
            </a:r>
            <a:r>
              <a:rPr lang="nl-NL" dirty="0" smtClean="0"/>
              <a:t> </a:t>
            </a:r>
            <a:r>
              <a:rPr lang="nl-NL" dirty="0" err="1" smtClean="0"/>
              <a:t>it</a:t>
            </a:r>
            <a:r>
              <a:rPr lang="nl-NL" dirty="0" smtClean="0"/>
              <a:t> </a:t>
            </a:r>
            <a:r>
              <a:rPr lang="nl-NL" dirty="0" err="1" smtClean="0"/>
              <a:t>be</a:t>
            </a:r>
            <a:r>
              <a:rPr lang="nl-NL" dirty="0" smtClean="0"/>
              <a:t> relevant [</a:t>
            </a:r>
            <a:r>
              <a:rPr lang="nl-NL" dirty="0" err="1" smtClean="0"/>
              <a:t>to</a:t>
            </a:r>
            <a:r>
              <a:rPr lang="nl-NL" dirty="0" smtClean="0"/>
              <a:t> </a:t>
            </a:r>
            <a:r>
              <a:rPr lang="nl-NL" dirty="0" err="1" smtClean="0"/>
              <a:t>you</a:t>
            </a:r>
            <a:r>
              <a:rPr lang="nl-NL" dirty="0" smtClean="0"/>
              <a:t>]?</a:t>
            </a:r>
          </a:p>
          <a:p>
            <a:r>
              <a:rPr lang="nl-NL" dirty="0" err="1" smtClean="0"/>
              <a:t>What</a:t>
            </a:r>
            <a:r>
              <a:rPr lang="nl-NL" dirty="0" smtClean="0"/>
              <a:t> does </a:t>
            </a:r>
            <a:r>
              <a:rPr lang="nl-NL" dirty="0" err="1" smtClean="0"/>
              <a:t>it</a:t>
            </a:r>
            <a:r>
              <a:rPr lang="nl-NL" dirty="0" smtClean="0"/>
              <a:t> </a:t>
            </a:r>
            <a:r>
              <a:rPr lang="nl-NL" dirty="0" err="1" smtClean="0"/>
              <a:t>entail</a:t>
            </a:r>
            <a:r>
              <a:rPr lang="nl-NL" dirty="0" smtClean="0"/>
              <a:t>?</a:t>
            </a:r>
          </a:p>
          <a:p>
            <a:r>
              <a:rPr lang="nl-NL" dirty="0" err="1" smtClean="0"/>
              <a:t>With</a:t>
            </a:r>
            <a:r>
              <a:rPr lang="nl-NL" dirty="0" smtClean="0"/>
              <a:t> </a:t>
            </a:r>
            <a:r>
              <a:rPr lang="nl-NL" dirty="0" err="1" smtClean="0"/>
              <a:t>which</a:t>
            </a:r>
            <a:r>
              <a:rPr lang="nl-NL" dirty="0" smtClean="0"/>
              <a:t> </a:t>
            </a:r>
            <a:r>
              <a:rPr lang="nl-NL" dirty="0" err="1" smtClean="0"/>
              <a:t>algorithms</a:t>
            </a:r>
            <a:r>
              <a:rPr lang="nl-NL" dirty="0" smtClean="0"/>
              <a:t>, tools </a:t>
            </a:r>
            <a:r>
              <a:rPr lang="nl-NL" dirty="0" err="1" smtClean="0"/>
              <a:t>and</a:t>
            </a:r>
            <a:r>
              <a:rPr lang="nl-NL" dirty="0" smtClean="0"/>
              <a:t> </a:t>
            </a:r>
            <a:r>
              <a:rPr lang="nl-NL" dirty="0" err="1" smtClean="0"/>
              <a:t>technologies</a:t>
            </a:r>
            <a:r>
              <a:rPr lang="nl-NL" dirty="0" smtClean="0"/>
              <a:t>?</a:t>
            </a:r>
          </a:p>
          <a:p>
            <a:r>
              <a:rPr lang="nl-NL" dirty="0" smtClean="0"/>
              <a:t>Oracle </a:t>
            </a:r>
            <a:r>
              <a:rPr lang="nl-NL" dirty="0" err="1" smtClean="0"/>
              <a:t>and</a:t>
            </a:r>
            <a:r>
              <a:rPr lang="nl-NL" dirty="0" smtClean="0"/>
              <a:t> Machine Learning?</a:t>
            </a:r>
          </a:p>
          <a:p>
            <a:r>
              <a:rPr lang="nl-NL" dirty="0"/>
              <a:t>How do </a:t>
            </a:r>
            <a:r>
              <a:rPr lang="nl-NL" dirty="0" err="1"/>
              <a:t>you</a:t>
            </a:r>
            <a:r>
              <a:rPr lang="nl-NL" dirty="0"/>
              <a:t> </a:t>
            </a:r>
            <a:r>
              <a:rPr lang="nl-NL" dirty="0" err="1"/>
              <a:t>embark</a:t>
            </a:r>
            <a:r>
              <a:rPr lang="nl-NL" dirty="0"/>
              <a:t> on Machine Learning?</a:t>
            </a:r>
          </a:p>
          <a:p>
            <a:endParaRPr lang="nl-NL" dirty="0" smtClean="0"/>
          </a:p>
          <a:p>
            <a:pPr marL="0" indent="0">
              <a:buNone/>
            </a:pPr>
            <a:endParaRPr lang="nl-NL" dirty="0" smtClean="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13911580" y="702580"/>
            <a:ext cx="2987675" cy="344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14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r>
              <a:rPr lang="nl-NL" dirty="0" smtClean="0"/>
              <a:t>Model is </a:t>
            </a:r>
            <a:r>
              <a:rPr lang="nl-NL" dirty="0" err="1" smtClean="0"/>
              <a:t>usually</a:t>
            </a:r>
            <a:r>
              <a:rPr lang="nl-NL" dirty="0" smtClean="0"/>
              <a:t> </a:t>
            </a:r>
            <a:r>
              <a:rPr lang="nl-NL" dirty="0" err="1" smtClean="0"/>
              <a:t>created</a:t>
            </a:r>
            <a:r>
              <a:rPr lang="nl-NL" dirty="0" smtClean="0"/>
              <a:t> on Big Data in Data </a:t>
            </a:r>
            <a:r>
              <a:rPr lang="nl-NL" dirty="0" err="1" smtClean="0"/>
              <a:t>Science</a:t>
            </a:r>
            <a:r>
              <a:rPr lang="nl-NL" dirty="0" smtClean="0"/>
              <a:t> environment </a:t>
            </a:r>
            <a:r>
              <a:rPr lang="nl-NL" dirty="0" err="1" smtClean="0"/>
              <a:t>using</a:t>
            </a:r>
            <a:r>
              <a:rPr lang="nl-NL" dirty="0" smtClean="0"/>
              <a:t> </a:t>
            </a:r>
            <a:r>
              <a:rPr lang="nl-NL" dirty="0" err="1" smtClean="0"/>
              <a:t>the</a:t>
            </a:r>
            <a:r>
              <a:rPr lang="nl-NL" dirty="0" smtClean="0"/>
              <a:t> Data </a:t>
            </a:r>
            <a:r>
              <a:rPr lang="nl-NL" dirty="0" err="1" smtClean="0"/>
              <a:t>Scientist’s</a:t>
            </a:r>
            <a:r>
              <a:rPr lang="nl-NL" dirty="0" smtClean="0"/>
              <a:t> tools</a:t>
            </a:r>
          </a:p>
          <a:p>
            <a:pPr lvl="1"/>
            <a:r>
              <a:rPr lang="nl-NL" dirty="0" smtClean="0"/>
              <a:t>Model </a:t>
            </a:r>
            <a:r>
              <a:rPr lang="nl-NL" dirty="0" err="1" smtClean="0"/>
              <a:t>itself</a:t>
            </a:r>
            <a:r>
              <a:rPr lang="nl-NL" dirty="0" smtClean="0"/>
              <a:t> is </a:t>
            </a:r>
            <a:r>
              <a:rPr lang="nl-NL" dirty="0" err="1" smtClean="0"/>
              <a:t>typically</a:t>
            </a:r>
            <a:r>
              <a:rPr lang="nl-NL" dirty="0" smtClean="0"/>
              <a:t> </a:t>
            </a:r>
            <a:r>
              <a:rPr lang="nl-NL" dirty="0" err="1" smtClean="0"/>
              <a:t>fairly</a:t>
            </a:r>
            <a:r>
              <a:rPr lang="nl-NL" dirty="0" smtClean="0"/>
              <a:t> small</a:t>
            </a:r>
          </a:p>
          <a:p>
            <a:r>
              <a:rPr lang="nl-NL" dirty="0" smtClean="0"/>
              <a:t>Model </a:t>
            </a:r>
            <a:r>
              <a:rPr lang="nl-NL" dirty="0" err="1" smtClean="0"/>
              <a:t>will</a:t>
            </a:r>
            <a:r>
              <a:rPr lang="nl-NL" dirty="0" smtClean="0"/>
              <a:t> </a:t>
            </a:r>
            <a:r>
              <a:rPr lang="nl-NL" dirty="0" err="1" smtClean="0"/>
              <a:t>be</a:t>
            </a:r>
            <a:r>
              <a:rPr lang="nl-NL" dirty="0" smtClean="0"/>
              <a:t> </a:t>
            </a:r>
            <a:r>
              <a:rPr lang="nl-NL" dirty="0" err="1" smtClean="0"/>
              <a:t>applied</a:t>
            </a:r>
            <a:r>
              <a:rPr lang="nl-NL" dirty="0" smtClean="0"/>
              <a:t> in </a:t>
            </a:r>
            <a:r>
              <a:rPr lang="nl-NL" dirty="0" err="1" smtClean="0"/>
              <a:t>operational</a:t>
            </a:r>
            <a:r>
              <a:rPr lang="nl-NL" dirty="0" smtClean="0"/>
              <a:t> systems </a:t>
            </a:r>
            <a:r>
              <a:rPr lang="nl-NL" dirty="0" err="1" smtClean="0"/>
              <a:t>against</a:t>
            </a:r>
            <a:r>
              <a:rPr lang="nl-NL" dirty="0" smtClean="0"/>
              <a:t> single data items (</a:t>
            </a:r>
            <a:r>
              <a:rPr lang="nl-NL" dirty="0" err="1" smtClean="0"/>
              <a:t>not</a:t>
            </a:r>
            <a:r>
              <a:rPr lang="nl-NL" dirty="0" smtClean="0"/>
              <a:t> </a:t>
            </a:r>
            <a:r>
              <a:rPr lang="nl-NL" dirty="0" err="1" smtClean="0"/>
              <a:t>huge</a:t>
            </a:r>
            <a:r>
              <a:rPr lang="nl-NL" dirty="0" smtClean="0"/>
              <a:t> </a:t>
            </a:r>
            <a:r>
              <a:rPr lang="nl-NL" dirty="0" err="1" smtClean="0"/>
              <a:t>collections</a:t>
            </a:r>
            <a:r>
              <a:rPr lang="nl-NL" dirty="0" smtClean="0"/>
              <a:t> nor </a:t>
            </a:r>
            <a:r>
              <a:rPr lang="nl-NL" dirty="0" err="1" smtClean="0"/>
              <a:t>the</a:t>
            </a:r>
            <a:r>
              <a:rPr lang="nl-NL" dirty="0" smtClean="0"/>
              <a:t> </a:t>
            </a:r>
            <a:r>
              <a:rPr lang="nl-NL" dirty="0" err="1" smtClean="0"/>
              <a:t>entire</a:t>
            </a:r>
            <a:r>
              <a:rPr lang="nl-NL" dirty="0" smtClean="0"/>
              <a:t> Big Data set)</a:t>
            </a:r>
          </a:p>
          <a:p>
            <a:pPr lvl="1"/>
            <a:r>
              <a:rPr lang="nl-NL" dirty="0" smtClean="0"/>
              <a:t>Running </a:t>
            </a:r>
            <a:r>
              <a:rPr lang="nl-NL" dirty="0" err="1" smtClean="0"/>
              <a:t>the</a:t>
            </a:r>
            <a:r>
              <a:rPr lang="nl-NL" dirty="0" smtClean="0"/>
              <a:t> model online </a:t>
            </a:r>
            <a:r>
              <a:rPr lang="nl-NL" dirty="0" err="1" smtClean="0"/>
              <a:t>may</a:t>
            </a:r>
            <a:r>
              <a:rPr lang="nl-NL" dirty="0" smtClean="0"/>
              <a:t> </a:t>
            </a:r>
            <a:r>
              <a:rPr lang="nl-NL" dirty="0" err="1" smtClean="0"/>
              <a:t>not</a:t>
            </a:r>
            <a:r>
              <a:rPr lang="nl-NL" dirty="0" smtClean="0"/>
              <a:t> </a:t>
            </a:r>
            <a:r>
              <a:rPr lang="nl-NL" dirty="0" err="1" smtClean="0"/>
              <a:t>require</a:t>
            </a:r>
            <a:r>
              <a:rPr lang="nl-NL" dirty="0" smtClean="0"/>
              <a:t> </a:t>
            </a:r>
            <a:r>
              <a:rPr lang="nl-NL" dirty="0" err="1" smtClean="0"/>
              <a:t>extensive</a:t>
            </a:r>
            <a:r>
              <a:rPr lang="nl-NL" dirty="0" smtClean="0"/>
              <a:t> resources</a:t>
            </a:r>
          </a:p>
          <a:p>
            <a:r>
              <a:rPr lang="nl-NL" dirty="0" err="1" smtClean="0"/>
              <a:t>Implementing</a:t>
            </a:r>
            <a:r>
              <a:rPr lang="nl-NL" dirty="0" smtClean="0"/>
              <a:t> </a:t>
            </a:r>
            <a:r>
              <a:rPr lang="nl-NL" dirty="0" err="1" smtClean="0"/>
              <a:t>the</a:t>
            </a:r>
            <a:r>
              <a:rPr lang="nl-NL" dirty="0" smtClean="0"/>
              <a:t> model at </a:t>
            </a:r>
            <a:r>
              <a:rPr lang="nl-NL" dirty="0" err="1" smtClean="0"/>
              <a:t>production</a:t>
            </a:r>
            <a:r>
              <a:rPr lang="nl-NL" dirty="0" smtClean="0"/>
              <a:t> run time</a:t>
            </a:r>
          </a:p>
          <a:p>
            <a:pPr lvl="1"/>
            <a:r>
              <a:rPr lang="nl-NL" dirty="0" smtClean="0"/>
              <a:t>Export model (</a:t>
            </a:r>
            <a:r>
              <a:rPr lang="nl-NL" dirty="0" err="1" smtClean="0"/>
              <a:t>from</a:t>
            </a:r>
            <a:r>
              <a:rPr lang="nl-NL" dirty="0" smtClean="0"/>
              <a:t> Data </a:t>
            </a:r>
            <a:r>
              <a:rPr lang="nl-NL" dirty="0" err="1" smtClean="0"/>
              <a:t>Scientist</a:t>
            </a:r>
            <a:r>
              <a:rPr lang="nl-NL" dirty="0" smtClean="0"/>
              <a:t> environment) </a:t>
            </a:r>
            <a:r>
              <a:rPr lang="nl-NL" dirty="0" err="1" smtClean="0"/>
              <a:t>and</a:t>
            </a:r>
            <a:r>
              <a:rPr lang="nl-NL" dirty="0" smtClean="0"/>
              <a:t> import (</a:t>
            </a:r>
            <a:r>
              <a:rPr lang="nl-NL" dirty="0" err="1" smtClean="0"/>
              <a:t>into</a:t>
            </a:r>
            <a:r>
              <a:rPr lang="nl-NL" dirty="0" smtClean="0"/>
              <a:t> </a:t>
            </a:r>
            <a:r>
              <a:rPr lang="nl-NL" dirty="0" err="1" smtClean="0"/>
              <a:t>production</a:t>
            </a:r>
            <a:r>
              <a:rPr lang="nl-NL" dirty="0" smtClean="0"/>
              <a:t> environment)</a:t>
            </a:r>
          </a:p>
          <a:p>
            <a:pPr lvl="1"/>
            <a:r>
              <a:rPr lang="nl-NL" dirty="0" err="1" smtClean="0"/>
              <a:t>Reimplement</a:t>
            </a:r>
            <a:r>
              <a:rPr lang="nl-NL" dirty="0" smtClean="0"/>
              <a:t> </a:t>
            </a:r>
            <a:r>
              <a:rPr lang="nl-NL" dirty="0" err="1" smtClean="0"/>
              <a:t>the</a:t>
            </a:r>
            <a:r>
              <a:rPr lang="nl-NL" dirty="0" smtClean="0"/>
              <a:t> model in </a:t>
            </a:r>
            <a:r>
              <a:rPr lang="nl-NL" dirty="0" err="1" smtClean="0"/>
              <a:t>the</a:t>
            </a:r>
            <a:r>
              <a:rPr lang="nl-NL" dirty="0" smtClean="0"/>
              <a:t> development </a:t>
            </a:r>
            <a:r>
              <a:rPr lang="nl-NL" dirty="0" err="1" smtClean="0"/>
              <a:t>technology</a:t>
            </a:r>
            <a:r>
              <a:rPr lang="nl-NL" dirty="0" smtClean="0"/>
              <a:t> </a:t>
            </a:r>
            <a:r>
              <a:rPr lang="nl-NL" dirty="0" err="1" smtClean="0"/>
              <a:t>and</a:t>
            </a:r>
            <a:r>
              <a:rPr lang="nl-NL" dirty="0" smtClean="0"/>
              <a:t> </a:t>
            </a:r>
            <a:r>
              <a:rPr lang="nl-NL" dirty="0" err="1" smtClean="0"/>
              <a:t>deploy</a:t>
            </a:r>
            <a:r>
              <a:rPr lang="nl-NL" dirty="0" smtClean="0"/>
              <a:t> (in </a:t>
            </a:r>
            <a:r>
              <a:rPr lang="nl-NL" dirty="0" err="1" smtClean="0"/>
              <a:t>the</a:t>
            </a:r>
            <a:r>
              <a:rPr lang="nl-NL" dirty="0" smtClean="0"/>
              <a:t> </a:t>
            </a:r>
            <a:r>
              <a:rPr lang="nl-NL" dirty="0" err="1" smtClean="0"/>
              <a:t>regular</a:t>
            </a:r>
            <a:r>
              <a:rPr lang="nl-NL" dirty="0" smtClean="0"/>
              <a:t> way) </a:t>
            </a:r>
            <a:r>
              <a:rPr lang="nl-NL" dirty="0" err="1" smtClean="0"/>
              <a:t>to</a:t>
            </a:r>
            <a:r>
              <a:rPr lang="nl-NL" dirty="0" smtClean="0"/>
              <a:t> </a:t>
            </a:r>
            <a:r>
              <a:rPr lang="nl-NL" dirty="0" err="1" smtClean="0"/>
              <a:t>the</a:t>
            </a:r>
            <a:r>
              <a:rPr lang="nl-NL" dirty="0" smtClean="0"/>
              <a:t> </a:t>
            </a:r>
            <a:r>
              <a:rPr lang="nl-NL" dirty="0" err="1" smtClean="0"/>
              <a:t>production</a:t>
            </a:r>
            <a:r>
              <a:rPr lang="nl-NL" dirty="0" smtClean="0"/>
              <a:t> environment</a:t>
            </a:r>
          </a:p>
          <a:p>
            <a:r>
              <a:rPr lang="nl-NL" dirty="0" err="1" smtClean="0"/>
              <a:t>Expose</a:t>
            </a:r>
            <a:r>
              <a:rPr lang="nl-NL" dirty="0" smtClean="0"/>
              <a:t> model </a:t>
            </a:r>
            <a:r>
              <a:rPr lang="nl-NL" dirty="0" err="1" smtClean="0"/>
              <a:t>through</a:t>
            </a:r>
            <a:r>
              <a:rPr lang="nl-NL" dirty="0" smtClean="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4827" y="7877022"/>
            <a:ext cx="4209414" cy="16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23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endParaRPr lang="nl-NL"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255" y="2468880"/>
            <a:ext cx="13997464" cy="574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9814560" y="5343684"/>
            <a:ext cx="1082040" cy="23525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2000" dirty="0" smtClean="0"/>
              <a:t>REST API</a:t>
            </a:r>
            <a:endParaRPr lang="en-US" sz="20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1420655" y="2621280"/>
            <a:ext cx="8393905" cy="1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Model management</a:t>
            </a:r>
            <a:endParaRPr lang="en-US" dirty="0"/>
          </a:p>
        </p:txBody>
      </p:sp>
      <p:sp>
        <p:nvSpPr>
          <p:cNvPr id="3" name="Text Placeholder 2"/>
          <p:cNvSpPr>
            <a:spLocks noGrp="1"/>
          </p:cNvSpPr>
          <p:nvPr>
            <p:ph type="body" sz="quarter" idx="10"/>
          </p:nvPr>
        </p:nvSpPr>
        <p:spPr>
          <a:xfrm>
            <a:off x="1917701" y="2603501"/>
            <a:ext cx="13246099" cy="5727700"/>
          </a:xfrm>
        </p:spPr>
        <p:txBody>
          <a:bodyPr>
            <a:normAutofit/>
          </a:bodyPr>
          <a:lstStyle/>
          <a:p>
            <a:r>
              <a:rPr lang="nl-NL" dirty="0"/>
              <a:t>G</a:t>
            </a:r>
            <a:r>
              <a:rPr lang="nl-NL" dirty="0" smtClean="0"/>
              <a:t>overnance (new </a:t>
            </a:r>
            <a:r>
              <a:rPr lang="nl-NL" dirty="0" err="1" smtClean="0"/>
              <a:t>versions</a:t>
            </a:r>
            <a:r>
              <a:rPr lang="nl-NL" dirty="0" smtClean="0"/>
              <a:t>, </a:t>
            </a:r>
            <a:r>
              <a:rPr lang="nl-NL" dirty="0" err="1" smtClean="0"/>
              <a:t>testing</a:t>
            </a:r>
            <a:r>
              <a:rPr lang="nl-NL" dirty="0" smtClean="0"/>
              <a:t> </a:t>
            </a:r>
            <a:r>
              <a:rPr lang="nl-NL" dirty="0" err="1" smtClean="0"/>
              <a:t>and</a:t>
            </a:r>
            <a:r>
              <a:rPr lang="nl-NL" dirty="0" smtClean="0"/>
              <a:t> </a:t>
            </a:r>
            <a:r>
              <a:rPr lang="nl-NL" dirty="0" err="1" smtClean="0"/>
              <a:t>approval</a:t>
            </a:r>
            <a:r>
              <a:rPr lang="nl-NL" dirty="0" smtClean="0"/>
              <a:t>)</a:t>
            </a:r>
          </a:p>
          <a:p>
            <a:r>
              <a:rPr lang="nl-NL" dirty="0" smtClean="0"/>
              <a:t>A/B </a:t>
            </a:r>
            <a:r>
              <a:rPr lang="nl-NL" dirty="0" err="1" smtClean="0"/>
              <a:t>testing</a:t>
            </a:r>
            <a:endParaRPr lang="nl-NL" dirty="0"/>
          </a:p>
          <a:p>
            <a:r>
              <a:rPr lang="nl-NL" dirty="0" smtClean="0"/>
              <a:t>Auditing (</a:t>
            </a:r>
            <a:r>
              <a:rPr lang="nl-NL" dirty="0" err="1" smtClean="0"/>
              <a:t>what</a:t>
            </a:r>
            <a:r>
              <a:rPr lang="nl-NL" dirty="0" smtClean="0"/>
              <a:t> </a:t>
            </a:r>
            <a:r>
              <a:rPr lang="nl-NL" dirty="0" err="1" smtClean="0"/>
              <a:t>did</a:t>
            </a:r>
            <a:r>
              <a:rPr lang="nl-NL" dirty="0" smtClean="0"/>
              <a:t> </a:t>
            </a:r>
            <a:r>
              <a:rPr lang="nl-NL" dirty="0" err="1" smtClean="0"/>
              <a:t>the</a:t>
            </a:r>
            <a:r>
              <a:rPr lang="nl-NL" dirty="0" smtClean="0"/>
              <a:t> model </a:t>
            </a:r>
            <a:r>
              <a:rPr lang="nl-NL" dirty="0" err="1" smtClean="0"/>
              <a:t>decide</a:t>
            </a:r>
            <a:r>
              <a:rPr lang="nl-NL" dirty="0" smtClean="0"/>
              <a:t> </a:t>
            </a:r>
            <a:r>
              <a:rPr lang="nl-NL" dirty="0" err="1" smtClean="0"/>
              <a:t>and</a:t>
            </a:r>
            <a:r>
              <a:rPr lang="nl-NL" dirty="0" smtClean="0"/>
              <a:t> </a:t>
            </a:r>
            <a:r>
              <a:rPr lang="nl-NL" dirty="0" err="1" smtClean="0"/>
              <a:t>why</a:t>
            </a:r>
            <a:r>
              <a:rPr lang="nl-NL" dirty="0" smtClean="0"/>
              <a:t>? </a:t>
            </a:r>
            <a:r>
              <a:rPr lang="nl-NL" dirty="0" err="1"/>
              <a:t>n</a:t>
            </a:r>
            <a:r>
              <a:rPr lang="nl-NL" dirty="0" err="1" smtClean="0"/>
              <a:t>otifying</a:t>
            </a:r>
            <a:r>
              <a:rPr lang="nl-NL" dirty="0" smtClean="0"/>
              <a:t> </a:t>
            </a:r>
            <a:r>
              <a:rPr lang="nl-NL" dirty="0" err="1" smtClean="0"/>
              <a:t>humans</a:t>
            </a:r>
            <a:r>
              <a:rPr lang="nl-NL" dirty="0" smtClean="0"/>
              <a:t>? )</a:t>
            </a:r>
          </a:p>
          <a:p>
            <a:r>
              <a:rPr lang="nl-NL" dirty="0"/>
              <a:t>E</a:t>
            </a:r>
            <a:r>
              <a:rPr lang="nl-NL" dirty="0" smtClean="0"/>
              <a:t>valuation (</a:t>
            </a:r>
            <a:r>
              <a:rPr lang="nl-NL" dirty="0" err="1" smtClean="0"/>
              <a:t>how</a:t>
            </a:r>
            <a:r>
              <a:rPr lang="nl-NL" dirty="0" smtClean="0"/>
              <a:t> well </a:t>
            </a:r>
            <a:r>
              <a:rPr lang="nl-NL" dirty="0" err="1" smtClean="0"/>
              <a:t>did</a:t>
            </a:r>
            <a:r>
              <a:rPr lang="nl-NL" dirty="0" smtClean="0"/>
              <a:t> </a:t>
            </a:r>
            <a:r>
              <a:rPr lang="nl-NL" dirty="0" err="1" smtClean="0"/>
              <a:t>the</a:t>
            </a:r>
            <a:r>
              <a:rPr lang="nl-NL" dirty="0" smtClean="0"/>
              <a:t> </a:t>
            </a:r>
            <a:r>
              <a:rPr lang="nl-NL" dirty="0" err="1" smtClean="0"/>
              <a:t>model’s</a:t>
            </a:r>
            <a:r>
              <a:rPr lang="nl-NL" dirty="0" smtClean="0"/>
              <a:t> output match </a:t>
            </a:r>
            <a:r>
              <a:rPr lang="nl-NL" dirty="0" err="1" smtClean="0"/>
              <a:t>the</a:t>
            </a:r>
            <a:r>
              <a:rPr lang="nl-NL" dirty="0" smtClean="0"/>
              <a:t> </a:t>
            </a:r>
            <a:r>
              <a:rPr lang="nl-NL" dirty="0" err="1" smtClean="0"/>
              <a:t>reality</a:t>
            </a:r>
            <a:r>
              <a:rPr lang="nl-NL" dirty="0" smtClean="0"/>
              <a:t>) </a:t>
            </a:r>
            <a:br>
              <a:rPr lang="nl-NL" dirty="0" smtClean="0"/>
            </a:br>
            <a:r>
              <a:rPr lang="nl-NL" dirty="0" err="1" smtClean="0"/>
              <a:t>to</a:t>
            </a:r>
            <a:r>
              <a:rPr lang="nl-NL" dirty="0" smtClean="0"/>
              <a:t> help </a:t>
            </a:r>
            <a:r>
              <a:rPr lang="nl-NL" dirty="0" err="1" smtClean="0"/>
              <a:t>evolve</a:t>
            </a:r>
            <a:r>
              <a:rPr lang="nl-NL" dirty="0" smtClean="0"/>
              <a:t> </a:t>
            </a:r>
            <a:r>
              <a:rPr lang="nl-NL" dirty="0" err="1" smtClean="0"/>
              <a:t>the</a:t>
            </a:r>
            <a:r>
              <a:rPr lang="nl-NL" dirty="0" smtClean="0"/>
              <a:t> model</a:t>
            </a:r>
            <a:endParaRPr lang="nl-NL" dirty="0"/>
          </a:p>
          <a:p>
            <a:pPr lvl="1"/>
            <a:r>
              <a:rPr lang="nl-NL" dirty="0" smtClean="0"/>
              <a:t>for </a:t>
            </a:r>
            <a:r>
              <a:rPr lang="nl-NL" dirty="0" err="1" smtClean="0"/>
              <a:t>example</a:t>
            </a:r>
            <a:r>
              <a:rPr lang="nl-NL" dirty="0" smtClean="0"/>
              <a:t> </a:t>
            </a:r>
            <a:r>
              <a:rPr lang="nl-NL" dirty="0" err="1" smtClean="0"/>
              <a:t>recommendations</a:t>
            </a:r>
            <a:r>
              <a:rPr lang="nl-NL" dirty="0" smtClean="0"/>
              <a:t> </a:t>
            </a:r>
            <a:r>
              <a:rPr lang="nl-NL" dirty="0" err="1" smtClean="0"/>
              <a:t>followed</a:t>
            </a:r>
            <a:endParaRPr lang="nl-NL" dirty="0" smtClean="0"/>
          </a:p>
          <a:p>
            <a:r>
              <a:rPr lang="nl-NL" dirty="0" smtClean="0"/>
              <a:t>Monitor </a:t>
            </a:r>
            <a:r>
              <a:rPr lang="nl-NL" dirty="0" err="1" smtClean="0"/>
              <a:t>self</a:t>
            </a:r>
            <a:r>
              <a:rPr lang="nl-NL" dirty="0" smtClean="0"/>
              <a:t> </a:t>
            </a:r>
            <a:r>
              <a:rPr lang="nl-NL" dirty="0" err="1" smtClean="0"/>
              <a:t>learning</a:t>
            </a:r>
            <a:r>
              <a:rPr lang="nl-NL" dirty="0" smtClean="0"/>
              <a:t> </a:t>
            </a:r>
            <a:r>
              <a:rPr lang="nl-NL" dirty="0" err="1" smtClean="0"/>
              <a:t>models</a:t>
            </a:r>
            <a:r>
              <a:rPr lang="nl-NL" dirty="0" smtClean="0"/>
              <a:t> (</a:t>
            </a:r>
            <a:r>
              <a:rPr lang="nl-NL" dirty="0" err="1" smtClean="0"/>
              <a:t>to</a:t>
            </a:r>
            <a:r>
              <a:rPr lang="nl-NL" dirty="0" smtClean="0"/>
              <a:t> </a:t>
            </a:r>
            <a:r>
              <a:rPr lang="nl-NL" dirty="0" err="1" smtClean="0"/>
              <a:t>detect</a:t>
            </a:r>
            <a:r>
              <a:rPr lang="nl-NL" dirty="0" smtClean="0"/>
              <a:t> </a:t>
            </a:r>
            <a:r>
              <a:rPr lang="nl-NL" dirty="0" err="1" smtClean="0"/>
              <a:t>rogue</a:t>
            </a:r>
            <a:r>
              <a:rPr lang="nl-NL" dirty="0" smtClean="0"/>
              <a:t> </a:t>
            </a:r>
            <a:r>
              <a:rPr lang="nl-NL" dirty="0" err="1" smtClean="0"/>
              <a:t>models</a:t>
            </a:r>
            <a:r>
              <a:rPr lang="nl-NL" dirty="0" smtClean="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14066520" y="594359"/>
            <a:ext cx="3093720" cy="648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318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079349" cy="1346288"/>
          </a:xfrm>
        </p:spPr>
        <p:txBody>
          <a:bodyPr/>
          <a:lstStyle/>
          <a:p>
            <a:r>
              <a:rPr lang="nl-NL" dirty="0" smtClean="0"/>
              <a:t>Deployment </a:t>
            </a:r>
            <a:r>
              <a:rPr lang="nl-NL" dirty="0" err="1" smtClean="0"/>
              <a:t>can</a:t>
            </a:r>
            <a:r>
              <a:rPr lang="nl-NL" dirty="0" smtClean="0"/>
              <a:t> </a:t>
            </a:r>
            <a:r>
              <a:rPr lang="nl-NL" dirty="0" err="1" smtClean="0"/>
              <a:t>also</a:t>
            </a:r>
            <a:r>
              <a:rPr lang="nl-NL" dirty="0" smtClean="0"/>
              <a:t> </a:t>
            </a:r>
            <a:r>
              <a:rPr lang="nl-NL" dirty="0" err="1" smtClean="0"/>
              <a:t>be</a:t>
            </a:r>
            <a:r>
              <a:rPr lang="nl-NL" dirty="0" smtClean="0"/>
              <a:t>: </a:t>
            </a:r>
            <a:br>
              <a:rPr lang="nl-NL" dirty="0" smtClean="0"/>
            </a:br>
            <a:r>
              <a:rPr lang="nl-NL" dirty="0" smtClean="0"/>
              <a:t>load </a:t>
            </a:r>
            <a:r>
              <a:rPr lang="nl-NL" dirty="0" err="1" smtClean="0"/>
              <a:t>results</a:t>
            </a:r>
            <a:r>
              <a:rPr lang="nl-NL" dirty="0" smtClean="0"/>
              <a:t> </a:t>
            </a:r>
            <a:r>
              <a:rPr lang="nl-NL" dirty="0" err="1" smtClean="0"/>
              <a:t>from</a:t>
            </a:r>
            <a:r>
              <a:rPr lang="nl-NL" dirty="0" smtClean="0"/>
              <a:t> model </a:t>
            </a:r>
            <a:r>
              <a:rPr lang="nl-NL" dirty="0" err="1" smtClean="0"/>
              <a:t>into</a:t>
            </a:r>
            <a:r>
              <a:rPr lang="nl-NL" dirty="0" smtClean="0"/>
              <a:t> </a:t>
            </a:r>
            <a:r>
              <a:rPr lang="nl-NL" dirty="0" err="1" smtClean="0"/>
              <a:t>production</a:t>
            </a:r>
            <a:endParaRPr lang="en-US" dirty="0"/>
          </a:p>
        </p:txBody>
      </p:sp>
      <p:sp>
        <p:nvSpPr>
          <p:cNvPr id="3" name="Text Placeholder 2"/>
          <p:cNvSpPr>
            <a:spLocks noGrp="1"/>
          </p:cNvSpPr>
          <p:nvPr>
            <p:ph type="body" sz="quarter" idx="10"/>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53" y="2246949"/>
            <a:ext cx="13676947" cy="3849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30" y="5736908"/>
            <a:ext cx="7902575" cy="35512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526" y="4770120"/>
            <a:ext cx="8084064" cy="4400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sp>
        <p:nvSpPr>
          <p:cNvPr id="3" name="Text Placeholder 2"/>
          <p:cNvSpPr>
            <a:spLocks noGrp="1"/>
          </p:cNvSpPr>
          <p:nvPr>
            <p:ph type="body" sz="quarter" idx="10"/>
          </p:nvPr>
        </p:nvSpPr>
        <p:spPr>
          <a:xfrm>
            <a:off x="1917701" y="2131061"/>
            <a:ext cx="11942763" cy="6814322"/>
          </a:xfrm>
        </p:spPr>
        <p:txBody>
          <a:bodyPr/>
          <a:lstStyle/>
          <a:p>
            <a:r>
              <a:rPr lang="nl-NL" dirty="0" err="1" smtClean="0"/>
              <a:t>Mathematics</a:t>
            </a:r>
            <a:r>
              <a:rPr lang="nl-NL" dirty="0" smtClean="0"/>
              <a:t> (</a:t>
            </a:r>
            <a:r>
              <a:rPr lang="nl-NL" dirty="0" err="1" smtClean="0"/>
              <a:t>Statistics</a:t>
            </a:r>
            <a:r>
              <a:rPr lang="nl-NL" dirty="0" smtClean="0"/>
              <a:t>)</a:t>
            </a:r>
            <a:br>
              <a:rPr lang="nl-NL" dirty="0" smtClean="0"/>
            </a:br>
            <a:endParaRPr lang="nl-NL" dirty="0" smtClean="0"/>
          </a:p>
          <a:p>
            <a:pPr lvl="1"/>
            <a:r>
              <a:rPr lang="nl-NL" dirty="0" smtClean="0"/>
              <a:t>Gauss (</a:t>
            </a:r>
            <a:r>
              <a:rPr lang="nl-NL" dirty="0" err="1" smtClean="0"/>
              <a:t>normal</a:t>
            </a:r>
            <a:r>
              <a:rPr lang="nl-NL" dirty="0" smtClean="0"/>
              <a:t> </a:t>
            </a:r>
            <a:r>
              <a:rPr lang="nl-NL" dirty="0" err="1" smtClean="0"/>
              <a:t>distribution</a:t>
            </a:r>
            <a:r>
              <a:rPr lang="nl-NL" dirty="0" smtClean="0"/>
              <a:t>)</a:t>
            </a:r>
            <a:br>
              <a:rPr lang="nl-NL" dirty="0" smtClean="0"/>
            </a:br>
            <a:endParaRPr lang="nl-NL" dirty="0" smtClean="0"/>
          </a:p>
          <a:p>
            <a:pPr lvl="1"/>
            <a:r>
              <a:rPr lang="nl-NL" dirty="0" smtClean="0"/>
              <a:t>Bayes’ </a:t>
            </a:r>
            <a:r>
              <a:rPr lang="nl-NL" dirty="0" err="1" smtClean="0"/>
              <a:t>Theorem</a:t>
            </a:r>
            <a:r>
              <a:rPr lang="nl-NL" dirty="0" smtClean="0"/>
              <a:t/>
            </a:r>
            <a:br>
              <a:rPr lang="nl-NL" dirty="0" smtClean="0"/>
            </a:br>
            <a:r>
              <a:rPr lang="nl-NL" dirty="0" smtClean="0"/>
              <a:t/>
            </a:r>
            <a:br>
              <a:rPr lang="nl-NL" dirty="0" smtClean="0"/>
            </a:br>
            <a:endParaRPr lang="nl-NL" dirty="0" smtClean="0"/>
          </a:p>
          <a:p>
            <a:pPr lvl="1"/>
            <a:r>
              <a:rPr lang="nl-NL" dirty="0" err="1" smtClean="0"/>
              <a:t>Euclidean</a:t>
            </a:r>
            <a:r>
              <a:rPr lang="nl-NL" dirty="0" smtClean="0"/>
              <a:t> </a:t>
            </a:r>
            <a:r>
              <a:rPr lang="nl-NL" dirty="0" err="1" smtClean="0"/>
              <a:t>Distance</a:t>
            </a:r>
            <a:r>
              <a:rPr lang="nl-NL" dirty="0"/>
              <a:t> </a:t>
            </a:r>
            <a:r>
              <a:rPr lang="nl-NL" dirty="0" smtClean="0"/>
              <a:t/>
            </a:r>
            <a:br>
              <a:rPr lang="nl-NL" dirty="0" smtClean="0"/>
            </a:br>
            <a:r>
              <a:rPr lang="nl-NL" dirty="0" smtClean="0"/>
              <a:t/>
            </a:r>
            <a:br>
              <a:rPr lang="nl-NL" dirty="0" smtClean="0"/>
            </a:br>
            <a:r>
              <a:rPr lang="nl-NL" dirty="0" smtClean="0"/>
              <a:t/>
            </a:r>
            <a:br>
              <a:rPr lang="nl-NL" dirty="0" smtClean="0"/>
            </a:br>
            <a:endParaRPr lang="nl-NL" dirty="0" smtClean="0"/>
          </a:p>
          <a:p>
            <a:pPr lvl="1"/>
            <a:r>
              <a:rPr lang="nl-NL" dirty="0" err="1" smtClean="0"/>
              <a:t>Perceptron</a:t>
            </a:r>
            <a:r>
              <a:rPr lang="nl-NL" dirty="0" smtClean="0"/>
              <a:t/>
            </a:r>
            <a:br>
              <a:rPr lang="nl-NL" dirty="0" smtClean="0"/>
            </a:br>
            <a:endParaRPr lang="nl-NL" dirty="0" smtClean="0"/>
          </a:p>
          <a:p>
            <a:pPr lvl="1"/>
            <a:r>
              <a:rPr lang="nl-NL" dirty="0" err="1" smtClean="0"/>
              <a:t>Mean</a:t>
            </a:r>
            <a:r>
              <a:rPr lang="nl-NL" dirty="0" smtClean="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834" y="7229013"/>
            <a:ext cx="4422352" cy="11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31" y="5103494"/>
            <a:ext cx="8589327" cy="2108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31" y="4000182"/>
            <a:ext cx="3991416" cy="108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31" y="2700972"/>
            <a:ext cx="4997797" cy="122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4834" y="8199258"/>
            <a:ext cx="4160708" cy="124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701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683385"/>
            <a:ext cx="12893039" cy="70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21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How </a:t>
            </a:r>
            <a:r>
              <a:rPr lang="nl-NL" dirty="0" err="1" smtClean="0"/>
              <a:t>to</a:t>
            </a:r>
            <a:r>
              <a:rPr lang="nl-NL" dirty="0" smtClean="0"/>
              <a:t> </a:t>
            </a:r>
            <a:r>
              <a:rPr lang="nl-NL" dirty="0" err="1" smtClean="0"/>
              <a:t>pick</a:t>
            </a:r>
            <a:r>
              <a:rPr lang="nl-NL" dirty="0" smtClean="0"/>
              <a:t> Tools for </a:t>
            </a:r>
            <a:r>
              <a:rPr lang="nl-NL" dirty="0" err="1" smtClean="0"/>
              <a:t>the</a:t>
            </a:r>
            <a:r>
              <a:rPr lang="nl-NL" dirty="0" smtClean="0"/>
              <a:t> job</a:t>
            </a:r>
            <a:endParaRPr lang="en-US" dirty="0"/>
          </a:p>
        </p:txBody>
      </p:sp>
      <p:sp>
        <p:nvSpPr>
          <p:cNvPr id="3" name="Text Placeholder 2"/>
          <p:cNvSpPr>
            <a:spLocks noGrp="1"/>
          </p:cNvSpPr>
          <p:nvPr>
            <p:ph type="body" sz="quarter" idx="10"/>
          </p:nvPr>
        </p:nvSpPr>
        <p:spPr>
          <a:xfrm>
            <a:off x="1917701" y="2603500"/>
            <a:ext cx="11942763" cy="6174739"/>
          </a:xfrm>
        </p:spPr>
        <p:txBody>
          <a:bodyPr>
            <a:normAutofit/>
          </a:bodyPr>
          <a:lstStyle/>
          <a:p>
            <a:r>
              <a:rPr lang="nl-NL" dirty="0" err="1" smtClean="0"/>
              <a:t>What</a:t>
            </a:r>
            <a:r>
              <a:rPr lang="nl-NL" dirty="0" smtClean="0"/>
              <a:t> are </a:t>
            </a:r>
            <a:r>
              <a:rPr lang="nl-NL" dirty="0" err="1" smtClean="0"/>
              <a:t>the</a:t>
            </a:r>
            <a:r>
              <a:rPr lang="nl-NL" dirty="0" smtClean="0"/>
              <a:t> jobs?</a:t>
            </a:r>
          </a:p>
          <a:p>
            <a:pPr lvl="1"/>
            <a:r>
              <a:rPr lang="nl-NL" dirty="0" err="1" smtClean="0"/>
              <a:t>Gather</a:t>
            </a:r>
            <a:r>
              <a:rPr lang="nl-NL" dirty="0" smtClean="0"/>
              <a:t> data</a:t>
            </a:r>
          </a:p>
          <a:p>
            <a:pPr lvl="1"/>
            <a:r>
              <a:rPr lang="nl-NL" dirty="0" err="1" smtClean="0"/>
              <a:t>Prepare</a:t>
            </a:r>
            <a:r>
              <a:rPr lang="nl-NL" dirty="0" smtClean="0"/>
              <a:t> data</a:t>
            </a:r>
          </a:p>
          <a:p>
            <a:pPr lvl="1"/>
            <a:r>
              <a:rPr lang="nl-NL" dirty="0" err="1" smtClean="0"/>
              <a:t>Explore</a:t>
            </a:r>
            <a:r>
              <a:rPr lang="nl-NL" dirty="0" smtClean="0"/>
              <a:t> </a:t>
            </a:r>
            <a:r>
              <a:rPr lang="nl-NL" dirty="0" err="1" smtClean="0"/>
              <a:t>and</a:t>
            </a:r>
            <a:r>
              <a:rPr lang="nl-NL" dirty="0" smtClean="0"/>
              <a:t> (</a:t>
            </a:r>
            <a:r>
              <a:rPr lang="nl-NL" dirty="0" err="1" smtClean="0"/>
              <a:t>hopefully</a:t>
            </a:r>
            <a:r>
              <a:rPr lang="nl-NL" dirty="0" smtClean="0"/>
              <a:t>) Discover</a:t>
            </a:r>
          </a:p>
          <a:p>
            <a:pPr lvl="1"/>
            <a:r>
              <a:rPr lang="nl-NL" dirty="0" smtClean="0"/>
              <a:t>Present</a:t>
            </a:r>
          </a:p>
          <a:p>
            <a:pPr lvl="1"/>
            <a:r>
              <a:rPr lang="nl-NL" dirty="0" err="1" smtClean="0"/>
              <a:t>Embed</a:t>
            </a:r>
            <a:r>
              <a:rPr lang="nl-NL" dirty="0" smtClean="0"/>
              <a:t> &amp; </a:t>
            </a:r>
            <a:r>
              <a:rPr lang="nl-NL" dirty="0" err="1" smtClean="0"/>
              <a:t>Deploy</a:t>
            </a:r>
            <a:r>
              <a:rPr lang="nl-NL" dirty="0" smtClean="0"/>
              <a:t> Model</a:t>
            </a:r>
          </a:p>
          <a:p>
            <a:r>
              <a:rPr lang="nl-NL" dirty="0" err="1" smtClean="0"/>
              <a:t>What</a:t>
            </a:r>
            <a:r>
              <a:rPr lang="nl-NL" dirty="0" smtClean="0"/>
              <a:t> are </a:t>
            </a:r>
            <a:r>
              <a:rPr lang="nl-NL" dirty="0" err="1" smtClean="0"/>
              <a:t>considerations</a:t>
            </a:r>
            <a:r>
              <a:rPr lang="nl-NL" dirty="0" smtClean="0"/>
              <a:t>?</a:t>
            </a:r>
          </a:p>
          <a:p>
            <a:pPr lvl="1"/>
            <a:r>
              <a:rPr lang="nl-NL" dirty="0" smtClean="0"/>
              <a:t>Volume</a:t>
            </a:r>
          </a:p>
          <a:p>
            <a:pPr lvl="1"/>
            <a:r>
              <a:rPr lang="nl-NL" dirty="0" smtClean="0"/>
              <a:t>Speed </a:t>
            </a:r>
            <a:r>
              <a:rPr lang="nl-NL" dirty="0" err="1" smtClean="0"/>
              <a:t>and</a:t>
            </a:r>
            <a:r>
              <a:rPr lang="nl-NL" dirty="0" smtClean="0"/>
              <a:t> Time</a:t>
            </a:r>
          </a:p>
          <a:p>
            <a:pPr lvl="1"/>
            <a:r>
              <a:rPr lang="nl-NL" dirty="0" smtClean="0"/>
              <a:t>Skills</a:t>
            </a:r>
          </a:p>
          <a:p>
            <a:pPr lvl="1"/>
            <a:r>
              <a:rPr lang="nl-NL" dirty="0" smtClean="0"/>
              <a:t>Platform</a:t>
            </a:r>
            <a:endParaRPr lang="en-US" dirty="0"/>
          </a:p>
        </p:txBody>
      </p:sp>
    </p:spTree>
    <p:extLst>
      <p:ext uri="{BB962C8B-B14F-4D97-AF65-F5344CB8AC3E}">
        <p14:creationId xmlns:p14="http://schemas.microsoft.com/office/powerpoint/2010/main" val="2392547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Popular</a:t>
            </a:r>
            <a:r>
              <a:rPr lang="nl-NL" dirty="0" smtClean="0"/>
              <a:t> tools</a:t>
            </a:r>
            <a:endParaRPr lang="en-US" dirty="0"/>
          </a:p>
        </p:txBody>
      </p:sp>
      <p:sp>
        <p:nvSpPr>
          <p:cNvPr id="5" name="AutoShape 2" descr="Image result for logo python"/>
          <p:cNvSpPr>
            <a:spLocks noChangeAspect="1" noChangeArrowheads="1"/>
          </p:cNvSpPr>
          <p:nvPr/>
        </p:nvSpPr>
        <p:spPr bwMode="auto">
          <a:xfrm>
            <a:off x="155575" y="-1943100"/>
            <a:ext cx="6000750" cy="404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05" y="2379345"/>
            <a:ext cx="60007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735" y="4930140"/>
            <a:ext cx="46291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0986" y="603885"/>
            <a:ext cx="4423029"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00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Notebook – </a:t>
            </a:r>
            <a:br>
              <a:rPr lang="nl-NL" dirty="0" smtClean="0"/>
            </a:br>
            <a:r>
              <a:rPr lang="nl-NL" dirty="0" smtClean="0"/>
              <a:t>The Lab </a:t>
            </a:r>
            <a:r>
              <a:rPr lang="nl-NL" dirty="0" err="1" smtClean="0"/>
              <a:t>journal</a:t>
            </a:r>
            <a:r>
              <a:rPr lang="nl-NL" dirty="0" smtClean="0"/>
              <a:t> </a:t>
            </a:r>
            <a:r>
              <a:rPr lang="nl-NL" dirty="0" err="1" smtClean="0"/>
              <a:t>from</a:t>
            </a:r>
            <a:r>
              <a:rPr lang="nl-NL" dirty="0" smtClean="0"/>
              <a:t> </a:t>
            </a:r>
            <a:r>
              <a:rPr lang="nl-NL" dirty="0" err="1" smtClean="0"/>
              <a:t>the</a:t>
            </a:r>
            <a:r>
              <a:rPr lang="nl-NL" dirty="0" smtClean="0"/>
              <a:t> </a:t>
            </a:r>
            <a:r>
              <a:rPr lang="nl-NL" dirty="0" err="1" smtClean="0"/>
              <a:t>Datalab</a:t>
            </a:r>
            <a:r>
              <a:rPr lang="nl-NL" dirty="0" smtClean="0"/>
              <a:t> </a:t>
            </a:r>
            <a:endParaRPr lang="en-US" dirty="0"/>
          </a:p>
        </p:txBody>
      </p:sp>
      <p:sp>
        <p:nvSpPr>
          <p:cNvPr id="3" name="Text Placeholder 2"/>
          <p:cNvSpPr>
            <a:spLocks noGrp="1"/>
          </p:cNvSpPr>
          <p:nvPr>
            <p:ph type="body" sz="quarter" idx="10"/>
          </p:nvPr>
        </p:nvSpPr>
        <p:spPr/>
        <p:txBody>
          <a:bodyPr/>
          <a:lstStyle/>
          <a:p>
            <a:r>
              <a:rPr lang="nl-NL" dirty="0" smtClean="0"/>
              <a:t>Common format for data </a:t>
            </a:r>
            <a:r>
              <a:rPr lang="nl-NL" dirty="0" err="1" smtClean="0"/>
              <a:t>exploration</a:t>
            </a:r>
            <a:r>
              <a:rPr lang="nl-NL" dirty="0" smtClean="0"/>
              <a:t> </a:t>
            </a:r>
            <a:r>
              <a:rPr lang="nl-NL" dirty="0" err="1" smtClean="0"/>
              <a:t>and</a:t>
            </a:r>
            <a:r>
              <a:rPr lang="nl-NL" dirty="0" smtClean="0"/>
              <a:t> </a:t>
            </a:r>
            <a:r>
              <a:rPr lang="nl-NL" dirty="0" err="1" smtClean="0"/>
              <a:t>presentation</a:t>
            </a:r>
            <a:endParaRPr lang="nl-NL" dirty="0" smtClean="0"/>
          </a:p>
          <a:p>
            <a:r>
              <a:rPr lang="nl-NL" dirty="0" smtClean="0"/>
              <a:t>User </a:t>
            </a:r>
            <a:r>
              <a:rPr lang="nl-NL" dirty="0" err="1" smtClean="0"/>
              <a:t>friendly</a:t>
            </a:r>
            <a:r>
              <a:rPr lang="nl-NL" dirty="0" smtClean="0"/>
              <a:t> interface on top of </a:t>
            </a:r>
            <a:r>
              <a:rPr lang="nl-NL" dirty="0" err="1" smtClean="0"/>
              <a:t>powerful</a:t>
            </a:r>
            <a:r>
              <a:rPr lang="nl-NL" dirty="0" smtClean="0"/>
              <a:t> </a:t>
            </a:r>
            <a:r>
              <a:rPr lang="nl-NL" dirty="0" err="1" smtClean="0"/>
              <a:t>technologies</a:t>
            </a:r>
            <a:endParaRPr lang="nl-NL" dirty="0" smtClean="0"/>
          </a:p>
          <a:p>
            <a:r>
              <a:rPr lang="nl-NL" dirty="0" smtClean="0"/>
              <a:t>Most </a:t>
            </a:r>
            <a:r>
              <a:rPr lang="nl-NL" dirty="0" err="1" smtClean="0"/>
              <a:t>popular</a:t>
            </a:r>
            <a:r>
              <a:rPr lang="nl-NL" dirty="0" smtClean="0"/>
              <a:t> </a:t>
            </a:r>
            <a:r>
              <a:rPr lang="nl-NL" dirty="0" err="1" smtClean="0"/>
              <a:t>implementations</a:t>
            </a:r>
            <a:endParaRPr lang="nl-NL" dirty="0" smtClean="0"/>
          </a:p>
          <a:p>
            <a:pPr lvl="1"/>
            <a:r>
              <a:rPr lang="nl-NL" b="1" dirty="0" err="1" smtClean="0"/>
              <a:t>Jupyter</a:t>
            </a:r>
            <a:r>
              <a:rPr lang="nl-NL" b="1" dirty="0" smtClean="0"/>
              <a:t> (</a:t>
            </a:r>
            <a:r>
              <a:rPr lang="nl-NL" b="1" dirty="0" err="1" smtClean="0"/>
              <a:t>fka</a:t>
            </a:r>
            <a:r>
              <a:rPr lang="nl-NL" b="1" dirty="0" smtClean="0"/>
              <a:t> </a:t>
            </a:r>
            <a:r>
              <a:rPr lang="nl-NL" b="1" dirty="0" err="1" smtClean="0"/>
              <a:t>IPython</a:t>
            </a:r>
            <a:r>
              <a:rPr lang="nl-NL" b="1" dirty="0" smtClean="0"/>
              <a:t>)</a:t>
            </a:r>
          </a:p>
          <a:p>
            <a:pPr lvl="1"/>
            <a:r>
              <a:rPr lang="nl-NL" dirty="0" smtClean="0"/>
              <a:t>Apache Zeppelin</a:t>
            </a:r>
          </a:p>
          <a:p>
            <a:pPr lvl="1"/>
            <a:r>
              <a:rPr lang="nl-NL" sz="2000" dirty="0" err="1" smtClean="0"/>
              <a:t>Spark</a:t>
            </a:r>
            <a:r>
              <a:rPr lang="nl-NL" sz="2000" dirty="0" smtClean="0"/>
              <a:t> Notebook</a:t>
            </a:r>
          </a:p>
          <a:p>
            <a:pPr lvl="1"/>
            <a:r>
              <a:rPr lang="nl-NL" sz="2000" dirty="0" err="1" smtClean="0"/>
              <a:t>Beaker</a:t>
            </a:r>
            <a:endParaRPr lang="nl-NL" dirty="0" smtClean="0"/>
          </a:p>
          <a:p>
            <a:pPr lvl="1"/>
            <a:r>
              <a:rPr lang="nl-NL" dirty="0" err="1" smtClean="0"/>
              <a:t>SageMath</a:t>
            </a:r>
            <a:r>
              <a:rPr lang="nl-NL" dirty="0" smtClean="0"/>
              <a:t> (</a:t>
            </a:r>
            <a:r>
              <a:rPr lang="nl-NL" dirty="0" err="1" smtClean="0"/>
              <a:t>SageMathCloud</a:t>
            </a:r>
            <a:r>
              <a:rPr lang="nl-NL" dirty="0" smtClean="0"/>
              <a:t> =&gt; </a:t>
            </a:r>
            <a:r>
              <a:rPr lang="nl-NL" dirty="0" err="1" smtClean="0"/>
              <a:t>CoCalc</a:t>
            </a:r>
            <a:r>
              <a:rPr lang="nl-NL" dirty="0" smtClean="0"/>
              <a:t>)</a:t>
            </a:r>
          </a:p>
          <a:p>
            <a:pPr lvl="1"/>
            <a:r>
              <a:rPr lang="nl-NL" dirty="0" smtClean="0"/>
              <a:t>Oracle Machine Learning Notebook UI</a:t>
            </a:r>
            <a:endParaRPr lang="en-US" dirty="0"/>
          </a:p>
        </p:txBody>
      </p:sp>
      <p:pic>
        <p:nvPicPr>
          <p:cNvPr id="4"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33247"/>
          <a:stretch/>
        </p:blipFill>
        <p:spPr bwMode="auto">
          <a:xfrm>
            <a:off x="10594975" y="4041457"/>
            <a:ext cx="6351905" cy="5353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65967">
            <a:off x="14966737" y="8214531"/>
            <a:ext cx="2037714" cy="77893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notebook </a:t>
            </a:r>
            <a:r>
              <a:rPr lang="nl-NL" dirty="0" err="1" smtClean="0"/>
              <a:t>exploration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540" y="1778000"/>
            <a:ext cx="10777220" cy="760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246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smtClean="0"/>
              <a:t>Learning</a:t>
            </a:r>
            <a:endParaRPr lang="en-US" dirty="0"/>
          </a:p>
        </p:txBody>
      </p:sp>
      <p:sp>
        <p:nvSpPr>
          <p:cNvPr id="4" name="Content Placeholder 3"/>
          <p:cNvSpPr>
            <a:spLocks noGrp="1"/>
          </p:cNvSpPr>
          <p:nvPr>
            <p:ph type="body" sz="quarter" idx="10"/>
          </p:nvPr>
        </p:nvSpPr>
        <p:spPr/>
        <p:txBody>
          <a:bodyPr/>
          <a:lstStyle/>
          <a:p>
            <a:r>
              <a:rPr lang="nl-NL" dirty="0" smtClean="0"/>
              <a:t>How do we </a:t>
            </a:r>
            <a:r>
              <a:rPr lang="nl-NL" dirty="0" err="1" smtClean="0"/>
              <a:t>learn</a:t>
            </a:r>
            <a:r>
              <a:rPr lang="nl-NL" dirty="0" smtClean="0"/>
              <a:t>?</a:t>
            </a:r>
          </a:p>
          <a:p>
            <a:pPr lvl="1"/>
            <a:r>
              <a:rPr lang="nl-NL" dirty="0" err="1" smtClean="0"/>
              <a:t>Try</a:t>
            </a:r>
            <a:r>
              <a:rPr lang="nl-NL" dirty="0" smtClean="0"/>
              <a:t> </a:t>
            </a:r>
            <a:r>
              <a:rPr lang="nl-NL" dirty="0" err="1" smtClean="0"/>
              <a:t>something</a:t>
            </a:r>
            <a:r>
              <a:rPr lang="nl-NL" dirty="0" smtClean="0"/>
              <a:t> (</a:t>
            </a:r>
            <a:r>
              <a:rPr lang="nl-NL" dirty="0" err="1" smtClean="0"/>
              <a:t>else</a:t>
            </a:r>
            <a:r>
              <a:rPr lang="nl-NL" dirty="0" smtClean="0"/>
              <a:t>) =&gt; get feedback =&gt; </a:t>
            </a:r>
            <a:r>
              <a:rPr lang="nl-NL" dirty="0" err="1" smtClean="0"/>
              <a:t>learn</a:t>
            </a:r>
            <a:r>
              <a:rPr lang="nl-NL" dirty="0" smtClean="0"/>
              <a:t/>
            </a:r>
            <a:br>
              <a:rPr lang="nl-NL" dirty="0" smtClean="0"/>
            </a:br>
            <a:r>
              <a:rPr lang="nl-NL" dirty="0" smtClean="0"/>
              <a:t/>
            </a:r>
            <a:br>
              <a:rPr lang="nl-NL" dirty="0" smtClean="0"/>
            </a:br>
            <a:endParaRPr lang="nl-NL" dirty="0" smtClean="0"/>
          </a:p>
          <a:p>
            <a:r>
              <a:rPr lang="nl-NL" dirty="0" err="1" smtClean="0"/>
              <a:t>Eventually</a:t>
            </a:r>
            <a:r>
              <a:rPr lang="nl-NL" dirty="0" smtClean="0"/>
              <a:t>:</a:t>
            </a:r>
          </a:p>
          <a:p>
            <a:pPr lvl="1"/>
            <a:r>
              <a:rPr lang="nl-NL" dirty="0" smtClean="0"/>
              <a:t>We get </a:t>
            </a:r>
            <a:r>
              <a:rPr lang="nl-NL" dirty="0" err="1" smtClean="0"/>
              <a:t>it</a:t>
            </a:r>
            <a:r>
              <a:rPr lang="nl-NL" dirty="0" smtClean="0"/>
              <a:t> (</a:t>
            </a:r>
            <a:r>
              <a:rPr lang="nl-NL" i="1" dirty="0" err="1" smtClean="0"/>
              <a:t>understanding</a:t>
            </a:r>
            <a:r>
              <a:rPr lang="nl-NL" dirty="0" smtClean="0"/>
              <a:t>) </a:t>
            </a:r>
            <a:r>
              <a:rPr lang="nl-NL" dirty="0" err="1" smtClean="0"/>
              <a:t>so</a:t>
            </a:r>
            <a:r>
              <a:rPr lang="nl-NL" dirty="0" smtClean="0"/>
              <a:t> we </a:t>
            </a:r>
            <a:r>
              <a:rPr lang="nl-NL" dirty="0" err="1" smtClean="0"/>
              <a:t>can</a:t>
            </a:r>
            <a:r>
              <a:rPr lang="nl-NL" dirty="0" smtClean="0"/>
              <a:t> </a:t>
            </a:r>
            <a:r>
              <a:rPr lang="nl-NL" dirty="0" err="1" smtClean="0"/>
              <a:t>predict</a:t>
            </a:r>
            <a:r>
              <a:rPr lang="nl-NL" dirty="0" smtClean="0"/>
              <a:t> </a:t>
            </a:r>
            <a:r>
              <a:rPr lang="nl-NL" dirty="0" err="1" smtClean="0"/>
              <a:t>the</a:t>
            </a:r>
            <a:r>
              <a:rPr lang="nl-NL" dirty="0" smtClean="0"/>
              <a:t> </a:t>
            </a:r>
            <a:r>
              <a:rPr lang="nl-NL" dirty="0" err="1" smtClean="0"/>
              <a:t>outcome</a:t>
            </a:r>
            <a:r>
              <a:rPr lang="nl-NL" dirty="0" smtClean="0"/>
              <a:t/>
            </a:r>
            <a:br>
              <a:rPr lang="nl-NL" dirty="0" smtClean="0"/>
            </a:br>
            <a:r>
              <a:rPr lang="nl-NL" dirty="0" smtClean="0"/>
              <a:t>of a </a:t>
            </a:r>
            <a:r>
              <a:rPr lang="nl-NL" dirty="0" err="1" smtClean="0"/>
              <a:t>certain</a:t>
            </a:r>
            <a:r>
              <a:rPr lang="nl-NL" dirty="0" smtClean="0"/>
              <a:t> action in a new </a:t>
            </a:r>
            <a:r>
              <a:rPr lang="nl-NL" dirty="0" err="1" smtClean="0"/>
              <a:t>situation</a:t>
            </a:r>
            <a:endParaRPr lang="nl-NL" dirty="0" smtClean="0"/>
          </a:p>
          <a:p>
            <a:pPr lvl="1"/>
            <a:r>
              <a:rPr lang="nl-NL" dirty="0" smtClean="0"/>
              <a:t>Or we have </a:t>
            </a:r>
            <a:r>
              <a:rPr lang="nl-NL" dirty="0" err="1" smtClean="0"/>
              <a:t>experienced</a:t>
            </a:r>
            <a:r>
              <a:rPr lang="nl-NL" dirty="0" smtClean="0"/>
              <a:t> </a:t>
            </a:r>
            <a:r>
              <a:rPr lang="nl-NL" dirty="0" err="1" smtClean="0"/>
              <a:t>enough</a:t>
            </a:r>
            <a:r>
              <a:rPr lang="nl-NL" dirty="0" smtClean="0"/>
              <a:t> </a:t>
            </a:r>
            <a:r>
              <a:rPr lang="nl-NL" dirty="0" err="1" smtClean="0"/>
              <a:t>situations</a:t>
            </a:r>
            <a:r>
              <a:rPr lang="nl-NL" dirty="0" smtClean="0"/>
              <a:t> </a:t>
            </a:r>
            <a:r>
              <a:rPr lang="nl-NL" dirty="0" err="1" smtClean="0"/>
              <a:t>to</a:t>
            </a:r>
            <a:r>
              <a:rPr lang="nl-NL" dirty="0" smtClean="0"/>
              <a:t> </a:t>
            </a:r>
            <a:r>
              <a:rPr lang="nl-NL" dirty="0" err="1" smtClean="0"/>
              <a:t>predict</a:t>
            </a:r>
            <a:r>
              <a:rPr lang="nl-NL" dirty="0" smtClean="0"/>
              <a:t/>
            </a:r>
            <a:br>
              <a:rPr lang="nl-NL" dirty="0" smtClean="0"/>
            </a:br>
            <a:r>
              <a:rPr lang="nl-NL" dirty="0" err="1" smtClean="0"/>
              <a:t>the</a:t>
            </a:r>
            <a:r>
              <a:rPr lang="nl-NL" dirty="0" smtClean="0"/>
              <a:t> </a:t>
            </a:r>
            <a:r>
              <a:rPr lang="nl-NL" dirty="0" err="1" smtClean="0"/>
              <a:t>outcome</a:t>
            </a:r>
            <a:r>
              <a:rPr lang="nl-NL" dirty="0" smtClean="0"/>
              <a:t> in most </a:t>
            </a:r>
            <a:r>
              <a:rPr lang="nl-NL" dirty="0" err="1" smtClean="0"/>
              <a:t>situations</a:t>
            </a:r>
            <a:r>
              <a:rPr lang="nl-NL" dirty="0" smtClean="0"/>
              <a:t> </a:t>
            </a:r>
            <a:r>
              <a:rPr lang="nl-NL" dirty="0" err="1" smtClean="0"/>
              <a:t>with</a:t>
            </a:r>
            <a:r>
              <a:rPr lang="nl-NL" dirty="0" smtClean="0"/>
              <a:t> high </a:t>
            </a:r>
            <a:r>
              <a:rPr lang="nl-NL" dirty="0" err="1" smtClean="0"/>
              <a:t>confidence</a:t>
            </a:r>
            <a:endParaRPr lang="nl-NL" dirty="0" smtClean="0"/>
          </a:p>
          <a:p>
            <a:pPr lvl="2"/>
            <a:r>
              <a:rPr lang="nl-NL" dirty="0" smtClean="0"/>
              <a:t>Through </a:t>
            </a:r>
            <a:r>
              <a:rPr lang="nl-NL" dirty="0" err="1" smtClean="0"/>
              <a:t>interpolation</a:t>
            </a:r>
            <a:r>
              <a:rPr lang="nl-NL" dirty="0" smtClean="0"/>
              <a:t>, </a:t>
            </a:r>
            <a:r>
              <a:rPr lang="nl-NL" dirty="0" err="1" smtClean="0"/>
              <a:t>extrapolation</a:t>
            </a:r>
            <a:r>
              <a:rPr lang="nl-NL" dirty="0" smtClean="0"/>
              <a:t>, etc.</a:t>
            </a:r>
          </a:p>
          <a:p>
            <a:pPr lvl="1"/>
            <a:r>
              <a:rPr lang="nl-NL" dirty="0" smtClean="0"/>
              <a:t>We </a:t>
            </a:r>
            <a:r>
              <a:rPr lang="nl-NL" dirty="0" err="1" smtClean="0"/>
              <a:t>remain</a:t>
            </a:r>
            <a:r>
              <a:rPr lang="nl-NL" dirty="0" smtClean="0"/>
              <a:t> </a:t>
            </a:r>
            <a:r>
              <a:rPr lang="nl-NL" dirty="0" err="1" smtClean="0"/>
              <a:t>clueless</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3</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422" y="2316516"/>
            <a:ext cx="4515693" cy="335957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1380782" y="3203034"/>
            <a:ext cx="9096286" cy="471737"/>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154817" tIns="77409" rIns="154817" bIns="77409" rtlCol="0" anchor="ctr"/>
          <a:lstStyle/>
          <a:p>
            <a:pPr algn="ctr"/>
            <a:endParaRPr lang="en-US"/>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a:t>
            </a:r>
            <a:endParaRPr lang="en-US" dirty="0"/>
          </a:p>
        </p:txBody>
      </p:sp>
      <p:sp>
        <p:nvSpPr>
          <p:cNvPr id="3" name="Text Placeholder 2"/>
          <p:cNvSpPr>
            <a:spLocks noGrp="1"/>
          </p:cNvSpPr>
          <p:nvPr>
            <p:ph type="body" sz="quarter" idx="10"/>
          </p:nvPr>
        </p:nvSpPr>
        <p:spPr/>
        <p:txBody>
          <a:bodyPr/>
          <a:lstStyle/>
          <a:p>
            <a:r>
              <a:rPr lang="nl-NL" dirty="0" err="1" smtClean="0"/>
              <a:t>Governments</a:t>
            </a:r>
            <a:r>
              <a:rPr lang="nl-NL" dirty="0" smtClean="0"/>
              <a:t> </a:t>
            </a:r>
            <a:r>
              <a:rPr lang="nl-NL" dirty="0" err="1" smtClean="0"/>
              <a:t>and</a:t>
            </a:r>
            <a:r>
              <a:rPr lang="nl-NL" dirty="0" smtClean="0"/>
              <a:t> </a:t>
            </a:r>
            <a:r>
              <a:rPr lang="nl-NL" dirty="0" err="1" smtClean="0"/>
              <a:t>NGOs</a:t>
            </a:r>
            <a:r>
              <a:rPr lang="nl-NL" dirty="0" smtClean="0"/>
              <a:t>, </a:t>
            </a:r>
            <a:r>
              <a:rPr lang="nl-NL" dirty="0" err="1" smtClean="0"/>
              <a:t>scientific</a:t>
            </a:r>
            <a:r>
              <a:rPr lang="nl-NL" dirty="0" smtClean="0"/>
              <a:t> </a:t>
            </a:r>
            <a:r>
              <a:rPr lang="nl-NL" dirty="0" err="1" smtClean="0"/>
              <a:t>and</a:t>
            </a:r>
            <a:r>
              <a:rPr lang="nl-NL" dirty="0" smtClean="0"/>
              <a:t> even commercial </a:t>
            </a:r>
            <a:r>
              <a:rPr lang="nl-NL" dirty="0" err="1" smtClean="0"/>
              <a:t>organizations</a:t>
            </a:r>
            <a:r>
              <a:rPr lang="nl-NL" dirty="0" smtClean="0"/>
              <a:t> are </a:t>
            </a:r>
            <a:r>
              <a:rPr lang="nl-NL" dirty="0" err="1" smtClean="0"/>
              <a:t>publishing</a:t>
            </a:r>
            <a:r>
              <a:rPr lang="nl-NL" dirty="0" smtClean="0"/>
              <a:t> data</a:t>
            </a:r>
          </a:p>
          <a:p>
            <a:r>
              <a:rPr lang="nl-NL" dirty="0" err="1" smtClean="0"/>
              <a:t>Inviting</a:t>
            </a:r>
            <a:r>
              <a:rPr lang="nl-NL" dirty="0" smtClean="0"/>
              <a:t> </a:t>
            </a:r>
            <a:r>
              <a:rPr lang="nl-NL" dirty="0" err="1" smtClean="0"/>
              <a:t>anyone</a:t>
            </a:r>
            <a:r>
              <a:rPr lang="nl-NL" dirty="0" smtClean="0"/>
              <a:t> </a:t>
            </a:r>
            <a:r>
              <a:rPr lang="nl-NL" dirty="0" err="1" smtClean="0"/>
              <a:t>who</a:t>
            </a:r>
            <a:r>
              <a:rPr lang="nl-NL" dirty="0" smtClean="0"/>
              <a:t> wants </a:t>
            </a:r>
            <a:r>
              <a:rPr lang="nl-NL" dirty="0" err="1" smtClean="0"/>
              <a:t>to</a:t>
            </a:r>
            <a:r>
              <a:rPr lang="nl-NL" dirty="0" smtClean="0"/>
              <a:t> </a:t>
            </a:r>
            <a:r>
              <a:rPr lang="nl-NL" dirty="0" err="1" smtClean="0"/>
              <a:t>join</a:t>
            </a:r>
            <a:r>
              <a:rPr lang="nl-NL" dirty="0" smtClean="0"/>
              <a:t> in </a:t>
            </a:r>
            <a:r>
              <a:rPr lang="nl-NL" dirty="0" err="1" smtClean="0"/>
              <a:t>to</a:t>
            </a:r>
            <a:r>
              <a:rPr lang="nl-NL" dirty="0" smtClean="0"/>
              <a:t> help make </a:t>
            </a:r>
            <a:br>
              <a:rPr lang="nl-NL" dirty="0" smtClean="0"/>
            </a:br>
            <a:r>
              <a:rPr lang="nl-NL" dirty="0" smtClean="0"/>
              <a:t>sense of </a:t>
            </a:r>
            <a:r>
              <a:rPr lang="nl-NL" dirty="0" err="1" smtClean="0"/>
              <a:t>the</a:t>
            </a:r>
            <a:r>
              <a:rPr lang="nl-NL" dirty="0" smtClean="0"/>
              <a:t> data – </a:t>
            </a:r>
            <a:r>
              <a:rPr lang="nl-NL" dirty="0" err="1" smtClean="0"/>
              <a:t>understand</a:t>
            </a:r>
            <a:r>
              <a:rPr lang="nl-NL" dirty="0" smtClean="0"/>
              <a:t> </a:t>
            </a:r>
            <a:r>
              <a:rPr lang="nl-NL" dirty="0" err="1" smtClean="0"/>
              <a:t>driving</a:t>
            </a:r>
            <a:r>
              <a:rPr lang="nl-NL" dirty="0" smtClean="0"/>
              <a:t> factors, </a:t>
            </a:r>
            <a:br>
              <a:rPr lang="nl-NL" dirty="0" smtClean="0"/>
            </a:br>
            <a:r>
              <a:rPr lang="nl-NL" dirty="0" err="1" smtClean="0"/>
              <a:t>identify</a:t>
            </a:r>
            <a:r>
              <a:rPr lang="nl-NL" dirty="0" smtClean="0"/>
              <a:t> </a:t>
            </a:r>
            <a:r>
              <a:rPr lang="nl-NL" dirty="0" err="1" smtClean="0"/>
              <a:t>categories</a:t>
            </a:r>
            <a:r>
              <a:rPr lang="nl-NL" dirty="0" smtClean="0"/>
              <a:t>, help </a:t>
            </a:r>
            <a:r>
              <a:rPr lang="nl-NL" dirty="0" err="1" smtClean="0"/>
              <a:t>predict</a:t>
            </a:r>
            <a:endParaRPr lang="nl-NL" dirty="0" smtClean="0"/>
          </a:p>
          <a:p>
            <a:r>
              <a:rPr lang="nl-NL" dirty="0" err="1" smtClean="0"/>
              <a:t>Many</a:t>
            </a:r>
            <a:r>
              <a:rPr lang="nl-NL" dirty="0" smtClean="0"/>
              <a:t> </a:t>
            </a:r>
            <a:r>
              <a:rPr lang="nl-NL" dirty="0" err="1" smtClean="0"/>
              <a:t>areas</a:t>
            </a:r>
            <a:endParaRPr lang="nl-NL" dirty="0" smtClean="0"/>
          </a:p>
          <a:p>
            <a:pPr lvl="1"/>
            <a:r>
              <a:rPr lang="nl-NL" dirty="0" err="1" smtClean="0"/>
              <a:t>Economy</a:t>
            </a:r>
            <a:r>
              <a:rPr lang="nl-NL" dirty="0" smtClean="0"/>
              <a:t>, health, public </a:t>
            </a:r>
            <a:r>
              <a:rPr lang="nl-NL" dirty="0" err="1" smtClean="0"/>
              <a:t>safety</a:t>
            </a:r>
            <a:r>
              <a:rPr lang="nl-NL" dirty="0" smtClean="0"/>
              <a:t>, </a:t>
            </a:r>
            <a:r>
              <a:rPr lang="nl-NL" dirty="0" err="1" smtClean="0"/>
              <a:t>sports</a:t>
            </a:r>
            <a:r>
              <a:rPr lang="nl-NL" dirty="0" smtClean="0"/>
              <a:t>, traffic &amp;</a:t>
            </a:r>
            <a:br>
              <a:rPr lang="nl-NL" dirty="0" smtClean="0"/>
            </a:br>
            <a:r>
              <a:rPr lang="nl-NL" dirty="0" smtClean="0"/>
              <a:t>transportation, games, environment, </a:t>
            </a:r>
            <a:r>
              <a:rPr lang="nl-NL" dirty="0" err="1" smtClean="0"/>
              <a:t>maps</a:t>
            </a:r>
            <a:r>
              <a:rPr lang="nl-NL" dirty="0" smtClean="0"/>
              <a:t>, …</a:t>
            </a:r>
          </a:p>
          <a:p>
            <a:endParaRPr lang="nl-NL" dirty="0" smtClean="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85" y="3489960"/>
            <a:ext cx="6093590" cy="547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3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 – </a:t>
            </a:r>
            <a:r>
              <a:rPr lang="nl-NL" dirty="0" err="1" smtClean="0"/>
              <a:t>some</a:t>
            </a:r>
            <a:r>
              <a:rPr lang="nl-NL" dirty="0" smtClean="0"/>
              <a:t> </a:t>
            </a:r>
            <a:r>
              <a:rPr lang="nl-NL" dirty="0" err="1" smtClean="0"/>
              <a:t>examples</a:t>
            </a:r>
            <a:r>
              <a:rPr lang="nl-NL" dirty="0" smtClean="0"/>
              <a:t> </a:t>
            </a:r>
            <a:endParaRPr lang="en-US" dirty="0"/>
          </a:p>
        </p:txBody>
      </p:sp>
      <p:sp>
        <p:nvSpPr>
          <p:cNvPr id="3" name="Text Placeholder 2"/>
          <p:cNvSpPr>
            <a:spLocks noGrp="1"/>
          </p:cNvSpPr>
          <p:nvPr>
            <p:ph type="body" sz="quarter" idx="10"/>
          </p:nvPr>
        </p:nvSpPr>
        <p:spPr>
          <a:xfrm>
            <a:off x="1917701" y="2603501"/>
            <a:ext cx="15013939" cy="5727700"/>
          </a:xfrm>
        </p:spPr>
        <p:txBody>
          <a:bodyPr>
            <a:normAutofit fontScale="85000" lnSpcReduction="20000"/>
          </a:bodyPr>
          <a:lstStyle/>
          <a:p>
            <a:r>
              <a:rPr lang="nl-NL" dirty="0" err="1" smtClean="0"/>
              <a:t>Kaggle</a:t>
            </a:r>
            <a:r>
              <a:rPr lang="nl-NL" dirty="0" smtClean="0"/>
              <a:t> - Data Sets </a:t>
            </a:r>
            <a:r>
              <a:rPr lang="nl-NL" dirty="0" err="1" smtClean="0"/>
              <a:t>and</a:t>
            </a:r>
            <a:r>
              <a:rPr lang="nl-NL" dirty="0" smtClean="0"/>
              <a:t> [Samples of] </a:t>
            </a:r>
            <a:r>
              <a:rPr lang="nl-NL" dirty="0"/>
              <a:t>Data Discovery: </a:t>
            </a:r>
            <a:r>
              <a:rPr lang="nl-NL" dirty="0" smtClean="0"/>
              <a:t>www.kaggle.com</a:t>
            </a:r>
          </a:p>
          <a:p>
            <a:r>
              <a:rPr lang="nl-NL" dirty="0" smtClean="0"/>
              <a:t>US, EU </a:t>
            </a:r>
            <a:r>
              <a:rPr lang="nl-NL" dirty="0" err="1" smtClean="0"/>
              <a:t>and</a:t>
            </a:r>
            <a:r>
              <a:rPr lang="nl-NL" dirty="0" smtClean="0"/>
              <a:t> UK </a:t>
            </a:r>
            <a:r>
              <a:rPr lang="nl-NL" dirty="0" err="1" smtClean="0"/>
              <a:t>Government</a:t>
            </a:r>
            <a:r>
              <a:rPr lang="nl-NL" dirty="0" smtClean="0"/>
              <a:t> Data: data.gov, </a:t>
            </a:r>
            <a:r>
              <a:rPr lang="en-US" dirty="0"/>
              <a:t>open-data.europa.eu</a:t>
            </a:r>
            <a:r>
              <a:rPr lang="nl-NL" dirty="0" smtClean="0"/>
              <a:t> </a:t>
            </a:r>
            <a:r>
              <a:rPr lang="nl-NL" dirty="0" err="1" smtClean="0"/>
              <a:t>and</a:t>
            </a:r>
            <a:r>
              <a:rPr lang="nl-NL" dirty="0" smtClean="0"/>
              <a:t> data.gov.uk</a:t>
            </a:r>
          </a:p>
          <a:p>
            <a:r>
              <a:rPr lang="nl-NL" dirty="0" smtClean="0"/>
              <a:t>Dutch </a:t>
            </a:r>
            <a:r>
              <a:rPr lang="nl-NL" dirty="0" err="1" smtClean="0"/>
              <a:t>Government</a:t>
            </a:r>
            <a:r>
              <a:rPr lang="nl-NL" dirty="0"/>
              <a:t> Data: data.overheid.nl (plus </a:t>
            </a:r>
            <a:r>
              <a:rPr lang="nl-NL" dirty="0" smtClean="0"/>
              <a:t>CBS, RDW, </a:t>
            </a:r>
            <a:r>
              <a:rPr lang="nl-NL" dirty="0" err="1" smtClean="0"/>
              <a:t>individual</a:t>
            </a:r>
            <a:r>
              <a:rPr lang="nl-NL" dirty="0" smtClean="0"/>
              <a:t> </a:t>
            </a:r>
            <a:r>
              <a:rPr lang="nl-NL" dirty="0" err="1" smtClean="0"/>
              <a:t>cities</a:t>
            </a:r>
            <a:r>
              <a:rPr lang="nl-NL" dirty="0" smtClean="0"/>
              <a:t>, …)</a:t>
            </a:r>
            <a:endParaRPr lang="en-US" dirty="0" smtClean="0"/>
          </a:p>
          <a:p>
            <a:r>
              <a:rPr lang="en-US" dirty="0" smtClean="0"/>
              <a:t>Open </a:t>
            </a:r>
            <a:r>
              <a:rPr lang="en-US" dirty="0"/>
              <a:t>Images Data </a:t>
            </a:r>
            <a:r>
              <a:rPr lang="en-US" dirty="0" smtClean="0"/>
              <a:t>Set: www.image-net.org</a:t>
            </a:r>
          </a:p>
          <a:p>
            <a:r>
              <a:rPr lang="nl-NL" dirty="0" smtClean="0"/>
              <a:t>Open Data </a:t>
            </a:r>
            <a:r>
              <a:rPr lang="nl-NL" dirty="0" err="1" smtClean="0"/>
              <a:t>From</a:t>
            </a:r>
            <a:r>
              <a:rPr lang="nl-NL" dirty="0" smtClean="0"/>
              <a:t> World Bank: </a:t>
            </a:r>
            <a:r>
              <a:rPr lang="en-US" dirty="0" smtClean="0"/>
              <a:t>data.worldbank.org</a:t>
            </a:r>
          </a:p>
          <a:p>
            <a:r>
              <a:rPr lang="nl-NL" dirty="0" err="1" smtClean="0"/>
              <a:t>Historic</a:t>
            </a:r>
            <a:r>
              <a:rPr lang="nl-NL" dirty="0" smtClean="0"/>
              <a:t> Football Data: api.football-data.org</a:t>
            </a:r>
          </a:p>
          <a:p>
            <a:r>
              <a:rPr lang="nl-NL" dirty="0" smtClean="0"/>
              <a:t>Detroit Open Data Portal: </a:t>
            </a:r>
            <a:r>
              <a:rPr lang="nl-NL" dirty="0"/>
              <a:t>data.detroitmi.gov</a:t>
            </a:r>
            <a:endParaRPr lang="nl-NL" dirty="0" smtClean="0"/>
          </a:p>
          <a:p>
            <a:r>
              <a:rPr lang="nl-NL" dirty="0" smtClean="0"/>
              <a:t>Airports, Airlines, Flight Routes: </a:t>
            </a:r>
            <a:r>
              <a:rPr lang="en-US" dirty="0" smtClean="0"/>
              <a:t>openflights.org</a:t>
            </a:r>
          </a:p>
          <a:p>
            <a:r>
              <a:rPr lang="nl-NL" dirty="0" smtClean="0"/>
              <a:t>Open Database – machine counterpart </a:t>
            </a:r>
            <a:r>
              <a:rPr lang="nl-NL" dirty="0" err="1" smtClean="0"/>
              <a:t>to</a:t>
            </a:r>
            <a:r>
              <a:rPr lang="nl-NL" dirty="0" smtClean="0"/>
              <a:t> Wikipedia: </a:t>
            </a:r>
            <a:r>
              <a:rPr lang="en-US" dirty="0" smtClean="0"/>
              <a:t>www.wikidata.org</a:t>
            </a:r>
          </a:p>
          <a:p>
            <a:r>
              <a:rPr lang="en-US" dirty="0"/>
              <a:t>Google Audio Set </a:t>
            </a:r>
            <a:r>
              <a:rPr lang="en-US" dirty="0" smtClean="0"/>
              <a:t>(manually </a:t>
            </a:r>
            <a:r>
              <a:rPr lang="en-US" dirty="0"/>
              <a:t>annotated audio </a:t>
            </a:r>
            <a:r>
              <a:rPr lang="en-US" dirty="0" smtClean="0"/>
              <a:t>events) - research.google.com/</a:t>
            </a:r>
            <a:r>
              <a:rPr lang="en-US" dirty="0" err="1" smtClean="0"/>
              <a:t>audioset</a:t>
            </a:r>
            <a:r>
              <a:rPr lang="en-US" dirty="0" smtClean="0"/>
              <a:t>/</a:t>
            </a:r>
          </a:p>
          <a:p>
            <a:r>
              <a:rPr lang="en-US" dirty="0" err="1" smtClean="0"/>
              <a:t>Movielens</a:t>
            </a:r>
            <a:r>
              <a:rPr lang="en-US" dirty="0" smtClean="0"/>
              <a:t> - Movies, viewers and ratings</a:t>
            </a:r>
            <a:r>
              <a:rPr lang="en-US" dirty="0"/>
              <a:t>: </a:t>
            </a:r>
            <a:r>
              <a:rPr lang="en-US" dirty="0" smtClean="0"/>
              <a:t>files.grouplens.org/datasets/</a:t>
            </a:r>
            <a:r>
              <a:rPr lang="en-US" dirty="0" err="1" smtClean="0"/>
              <a:t>movielens</a:t>
            </a:r>
            <a:r>
              <a:rPr lang="en-US" dirty="0"/>
              <a:t>/</a:t>
            </a:r>
          </a:p>
          <a:p>
            <a:endParaRPr lang="en-US" dirty="0" smtClean="0"/>
          </a:p>
          <a:p>
            <a:endParaRPr lang="nl-NL" dirty="0" smtClean="0"/>
          </a:p>
          <a:p>
            <a:endParaRPr lang="en-US" dirty="0"/>
          </a:p>
          <a:p>
            <a:endParaRPr lang="nl-NL" dirty="0"/>
          </a:p>
          <a:p>
            <a:endParaRPr lang="nl-NL" dirty="0" smtClean="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4039" y="2433771"/>
            <a:ext cx="1892935" cy="67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8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Hadoop</a:t>
            </a:r>
            <a:r>
              <a:rPr lang="nl-NL" dirty="0" smtClean="0"/>
              <a:t>? </a:t>
            </a:r>
            <a:endParaRPr lang="en-US" dirty="0"/>
          </a:p>
        </p:txBody>
      </p:sp>
      <p:sp>
        <p:nvSpPr>
          <p:cNvPr id="3" name="Text Placeholder 2"/>
          <p:cNvSpPr>
            <a:spLocks noGrp="1"/>
          </p:cNvSpPr>
          <p:nvPr>
            <p:ph type="body" sz="quarter" idx="10"/>
          </p:nvPr>
        </p:nvSpPr>
        <p:spPr>
          <a:xfrm>
            <a:off x="1917701" y="2603500"/>
            <a:ext cx="13428979" cy="6281419"/>
          </a:xfrm>
        </p:spPr>
        <p:txBody>
          <a:bodyPr>
            <a:normAutofit lnSpcReduction="10000"/>
          </a:bodyPr>
          <a:lstStyle/>
          <a:p>
            <a:r>
              <a:rPr lang="nl-NL" dirty="0" smtClean="0"/>
              <a:t>Big Data means Big Computing </a:t>
            </a:r>
            <a:r>
              <a:rPr lang="nl-NL" dirty="0" err="1" smtClean="0"/>
              <a:t>and</a:t>
            </a:r>
            <a:r>
              <a:rPr lang="nl-NL" dirty="0" smtClean="0"/>
              <a:t> Big Storage</a:t>
            </a:r>
          </a:p>
          <a:p>
            <a:r>
              <a:rPr lang="nl-NL" i="1" dirty="0" smtClean="0"/>
              <a:t>Big</a:t>
            </a:r>
            <a:r>
              <a:rPr lang="nl-NL" dirty="0" smtClean="0"/>
              <a:t> </a:t>
            </a:r>
            <a:r>
              <a:rPr lang="nl-NL" dirty="0" err="1" smtClean="0"/>
              <a:t>requires</a:t>
            </a:r>
            <a:r>
              <a:rPr lang="nl-NL" dirty="0" smtClean="0"/>
              <a:t> </a:t>
            </a:r>
            <a:r>
              <a:rPr lang="nl-NL" dirty="0" err="1" smtClean="0"/>
              <a:t>scalable</a:t>
            </a:r>
            <a:r>
              <a:rPr lang="nl-NL" dirty="0" smtClean="0"/>
              <a:t> =&gt; </a:t>
            </a:r>
            <a:r>
              <a:rPr lang="nl-NL" dirty="0" err="1" smtClean="0"/>
              <a:t>horizontal</a:t>
            </a:r>
            <a:r>
              <a:rPr lang="nl-NL" dirty="0" smtClean="0"/>
              <a:t> </a:t>
            </a:r>
            <a:r>
              <a:rPr lang="nl-NL" dirty="0" err="1" smtClean="0"/>
              <a:t>scale</a:t>
            </a:r>
            <a:r>
              <a:rPr lang="nl-NL" dirty="0" smtClean="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a:t>
            </a:r>
            <a:r>
              <a:rPr lang="nl-NL" dirty="0" smtClean="0"/>
              <a:t>processing </a:t>
            </a:r>
            <a:r>
              <a:rPr lang="nl-NL" dirty="0" err="1"/>
              <a:t>to</a:t>
            </a:r>
            <a:r>
              <a:rPr lang="nl-NL" dirty="0"/>
              <a:t> data: </a:t>
            </a:r>
            <a:r>
              <a:rPr lang="nl-NL" dirty="0" err="1"/>
              <a:t>distributed</a:t>
            </a:r>
            <a:r>
              <a:rPr lang="nl-NL" dirty="0"/>
              <a:t> processing</a:t>
            </a:r>
          </a:p>
          <a:p>
            <a:r>
              <a:rPr lang="nl-NL" dirty="0" err="1" smtClean="0"/>
              <a:t>Horizontal</a:t>
            </a:r>
            <a:r>
              <a:rPr lang="nl-NL" dirty="0" smtClean="0"/>
              <a:t> </a:t>
            </a:r>
            <a:r>
              <a:rPr lang="nl-NL" dirty="0" err="1" smtClean="0"/>
              <a:t>scale</a:t>
            </a:r>
            <a:r>
              <a:rPr lang="nl-NL" dirty="0" smtClean="0"/>
              <a:t> out =&gt; </a:t>
            </a:r>
            <a:r>
              <a:rPr lang="nl-NL" dirty="0" err="1" smtClean="0"/>
              <a:t>Hadoop</a:t>
            </a:r>
            <a:r>
              <a:rPr lang="nl-NL" dirty="0" smtClean="0"/>
              <a:t>:</a:t>
            </a:r>
            <a:br>
              <a:rPr lang="nl-NL" dirty="0" smtClean="0"/>
            </a:br>
            <a:r>
              <a:rPr lang="nl-NL" dirty="0" err="1" smtClean="0"/>
              <a:t>distributed</a:t>
            </a:r>
            <a:r>
              <a:rPr lang="nl-NL" dirty="0" smtClean="0"/>
              <a:t> data &amp; </a:t>
            </a:r>
            <a:r>
              <a:rPr lang="nl-NL" dirty="0" err="1" smtClean="0"/>
              <a:t>distributed</a:t>
            </a:r>
            <a:r>
              <a:rPr lang="nl-NL" dirty="0" smtClean="0"/>
              <a:t> processing</a:t>
            </a:r>
          </a:p>
          <a:p>
            <a:pPr lvl="1"/>
            <a:r>
              <a:rPr lang="nl-NL" dirty="0" smtClean="0"/>
              <a:t>HDFS – </a:t>
            </a:r>
            <a:r>
              <a:rPr lang="nl-NL" dirty="0" err="1" smtClean="0"/>
              <a:t>Hadoop</a:t>
            </a:r>
            <a:r>
              <a:rPr lang="nl-NL" dirty="0" smtClean="0"/>
              <a:t> Distributed File System</a:t>
            </a:r>
          </a:p>
          <a:p>
            <a:pPr lvl="1"/>
            <a:r>
              <a:rPr lang="nl-NL" dirty="0" smtClean="0"/>
              <a:t>Map </a:t>
            </a:r>
            <a:r>
              <a:rPr lang="nl-NL" dirty="0" err="1" smtClean="0"/>
              <a:t>Reduce</a:t>
            </a:r>
            <a:r>
              <a:rPr lang="nl-NL" dirty="0" smtClean="0"/>
              <a:t> – parallel, </a:t>
            </a:r>
            <a:r>
              <a:rPr lang="nl-NL" dirty="0" err="1" smtClean="0"/>
              <a:t>distributed</a:t>
            </a:r>
            <a:r>
              <a:rPr lang="nl-NL" dirty="0" smtClean="0"/>
              <a:t> processing</a:t>
            </a:r>
          </a:p>
          <a:p>
            <a:r>
              <a:rPr lang="nl-NL" dirty="0" smtClean="0"/>
              <a:t>Map-</a:t>
            </a:r>
            <a:r>
              <a:rPr lang="nl-NL" dirty="0" err="1" smtClean="0"/>
              <a:t>Reduce</a:t>
            </a:r>
            <a:r>
              <a:rPr lang="nl-NL" dirty="0" smtClean="0"/>
              <a:t> </a:t>
            </a:r>
            <a:r>
              <a:rPr lang="nl-NL" dirty="0" err="1" smtClean="0"/>
              <a:t>operates</a:t>
            </a:r>
            <a:r>
              <a:rPr lang="nl-NL" dirty="0" smtClean="0"/>
              <a:t> on data </a:t>
            </a:r>
            <a:r>
              <a:rPr lang="nl-NL" dirty="0" err="1" smtClean="0"/>
              <a:t>locally</a:t>
            </a:r>
            <a:r>
              <a:rPr lang="nl-NL" dirty="0" smtClean="0"/>
              <a:t>, </a:t>
            </a:r>
            <a:r>
              <a:rPr lang="nl-NL" dirty="0" err="1" smtClean="0"/>
              <a:t>then</a:t>
            </a:r>
            <a:r>
              <a:rPr lang="nl-NL" dirty="0" smtClean="0"/>
              <a:t/>
            </a:r>
            <a:br>
              <a:rPr lang="nl-NL" dirty="0" smtClean="0"/>
            </a:br>
            <a:r>
              <a:rPr lang="nl-NL" dirty="0" err="1" smtClean="0"/>
              <a:t>persists</a:t>
            </a:r>
            <a:r>
              <a:rPr lang="nl-NL" dirty="0" smtClean="0"/>
              <a:t> </a:t>
            </a:r>
            <a:r>
              <a:rPr lang="nl-NL" dirty="0" err="1" smtClean="0"/>
              <a:t>and</a:t>
            </a:r>
            <a:r>
              <a:rPr lang="nl-NL" dirty="0" smtClean="0"/>
              <a:t> </a:t>
            </a:r>
            <a:r>
              <a:rPr lang="nl-NL" dirty="0" err="1" smtClean="0"/>
              <a:t>aggregates</a:t>
            </a:r>
            <a:r>
              <a:rPr lang="nl-NL" dirty="0" smtClean="0"/>
              <a:t> </a:t>
            </a:r>
            <a:r>
              <a:rPr lang="nl-NL" dirty="0" err="1" smtClean="0"/>
              <a:t>results</a:t>
            </a:r>
            <a:endParaRPr lang="nl-NL" dirty="0" smtClean="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935" y="556260"/>
            <a:ext cx="20288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060" y="5295900"/>
            <a:ext cx="67437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spark</a:t>
            </a:r>
            <a:r>
              <a:rPr lang="nl-NL" dirty="0" smtClean="0"/>
              <a:t>?</a:t>
            </a:r>
            <a:endParaRPr lang="en-US" dirty="0"/>
          </a:p>
        </p:txBody>
      </p:sp>
      <p:sp>
        <p:nvSpPr>
          <p:cNvPr id="3" name="Text Placeholder 2"/>
          <p:cNvSpPr>
            <a:spLocks noGrp="1"/>
          </p:cNvSpPr>
          <p:nvPr>
            <p:ph type="body" sz="quarter" idx="10"/>
          </p:nvPr>
        </p:nvSpPr>
        <p:spPr>
          <a:xfrm>
            <a:off x="1917701" y="2603500"/>
            <a:ext cx="11942763" cy="6677659"/>
          </a:xfrm>
        </p:spPr>
        <p:txBody>
          <a:bodyPr>
            <a:normAutofit/>
          </a:bodyPr>
          <a:lstStyle/>
          <a:p>
            <a:r>
              <a:rPr lang="nl-NL" dirty="0" err="1" smtClean="0"/>
              <a:t>Developing</a:t>
            </a:r>
            <a:r>
              <a:rPr lang="nl-NL" dirty="0" smtClean="0"/>
              <a:t> </a:t>
            </a:r>
            <a:r>
              <a:rPr lang="nl-NL" dirty="0" err="1" smtClean="0"/>
              <a:t>and</a:t>
            </a:r>
            <a:r>
              <a:rPr lang="nl-NL" dirty="0" smtClean="0"/>
              <a:t> </a:t>
            </a:r>
            <a:r>
              <a:rPr lang="nl-NL" dirty="0" err="1" smtClean="0"/>
              <a:t>orchestrating</a:t>
            </a:r>
            <a:r>
              <a:rPr lang="nl-NL" dirty="0" smtClean="0"/>
              <a:t> Map-</a:t>
            </a:r>
            <a:r>
              <a:rPr lang="nl-NL" dirty="0" err="1" smtClean="0"/>
              <a:t>Reduce</a:t>
            </a:r>
            <a:r>
              <a:rPr lang="nl-NL" dirty="0" smtClean="0"/>
              <a:t> on </a:t>
            </a:r>
            <a:r>
              <a:rPr lang="nl-NL" dirty="0" err="1" smtClean="0"/>
              <a:t>Hadoop</a:t>
            </a:r>
            <a:r>
              <a:rPr lang="nl-NL" dirty="0" smtClean="0"/>
              <a:t> is </a:t>
            </a:r>
            <a:r>
              <a:rPr lang="nl-NL" dirty="0" err="1" smtClean="0"/>
              <a:t>not</a:t>
            </a:r>
            <a:r>
              <a:rPr lang="nl-NL" dirty="0" smtClean="0"/>
              <a:t> </a:t>
            </a:r>
            <a:r>
              <a:rPr lang="nl-NL" dirty="0" err="1" smtClean="0"/>
              <a:t>simple</a:t>
            </a:r>
            <a:endParaRPr lang="nl-NL" dirty="0" smtClean="0"/>
          </a:p>
          <a:p>
            <a:pPr lvl="1"/>
            <a:r>
              <a:rPr lang="nl-NL" dirty="0" smtClean="0"/>
              <a:t>Running jobs </a:t>
            </a:r>
            <a:r>
              <a:rPr lang="nl-NL" dirty="0" err="1" smtClean="0"/>
              <a:t>can</a:t>
            </a:r>
            <a:r>
              <a:rPr lang="nl-NL" dirty="0" smtClean="0"/>
              <a:t> </a:t>
            </a:r>
            <a:r>
              <a:rPr lang="nl-NL" dirty="0" err="1" smtClean="0"/>
              <a:t>be</a:t>
            </a:r>
            <a:r>
              <a:rPr lang="nl-NL" dirty="0" smtClean="0"/>
              <a:t> slow </a:t>
            </a:r>
            <a:r>
              <a:rPr lang="nl-NL" dirty="0" err="1" smtClean="0"/>
              <a:t>due</a:t>
            </a:r>
            <a:r>
              <a:rPr lang="nl-NL" dirty="0" smtClean="0"/>
              <a:t> </a:t>
            </a:r>
            <a:r>
              <a:rPr lang="nl-NL" dirty="0" err="1" smtClean="0"/>
              <a:t>to</a:t>
            </a:r>
            <a:r>
              <a:rPr lang="nl-NL" dirty="0" smtClean="0"/>
              <a:t> frequent disk </a:t>
            </a:r>
            <a:r>
              <a:rPr lang="nl-NL" dirty="0" err="1" smtClean="0"/>
              <a:t>writing</a:t>
            </a:r>
            <a:endParaRPr lang="nl-NL" dirty="0" smtClean="0"/>
          </a:p>
          <a:p>
            <a:r>
              <a:rPr lang="nl-NL" dirty="0" err="1" smtClean="0"/>
              <a:t>Spark</a:t>
            </a:r>
            <a:r>
              <a:rPr lang="nl-NL" dirty="0" smtClean="0"/>
              <a:t> is for managing </a:t>
            </a:r>
            <a:r>
              <a:rPr lang="nl-NL" dirty="0" err="1" smtClean="0"/>
              <a:t>and</a:t>
            </a:r>
            <a:r>
              <a:rPr lang="nl-NL" dirty="0" smtClean="0"/>
              <a:t> </a:t>
            </a:r>
            <a:r>
              <a:rPr lang="nl-NL" dirty="0" err="1" smtClean="0"/>
              <a:t>orchestrating</a:t>
            </a:r>
            <a:r>
              <a:rPr lang="nl-NL" dirty="0" smtClean="0"/>
              <a:t> </a:t>
            </a:r>
            <a:r>
              <a:rPr lang="nl-NL" dirty="0" err="1" smtClean="0"/>
              <a:t>distributed</a:t>
            </a:r>
            <a:r>
              <a:rPr lang="nl-NL" dirty="0" smtClean="0"/>
              <a:t> processing on a </a:t>
            </a:r>
            <a:r>
              <a:rPr lang="nl-NL" dirty="0" err="1" smtClean="0"/>
              <a:t>variety</a:t>
            </a:r>
            <a:r>
              <a:rPr lang="nl-NL" dirty="0" smtClean="0"/>
              <a:t> of cluster systems</a:t>
            </a:r>
          </a:p>
          <a:p>
            <a:pPr lvl="1"/>
            <a:r>
              <a:rPr lang="nl-NL" dirty="0" err="1" smtClean="0"/>
              <a:t>with</a:t>
            </a:r>
            <a:r>
              <a:rPr lang="nl-NL" dirty="0" smtClean="0"/>
              <a:t> </a:t>
            </a:r>
            <a:r>
              <a:rPr lang="nl-NL" dirty="0" err="1" smtClean="0"/>
              <a:t>Hadoop</a:t>
            </a:r>
            <a:r>
              <a:rPr lang="nl-NL" dirty="0" smtClean="0"/>
              <a:t> as </a:t>
            </a:r>
            <a:r>
              <a:rPr lang="nl-NL" dirty="0" err="1" smtClean="0"/>
              <a:t>the</a:t>
            </a:r>
            <a:r>
              <a:rPr lang="nl-NL" dirty="0" smtClean="0"/>
              <a:t> most </a:t>
            </a:r>
            <a:r>
              <a:rPr lang="nl-NL" dirty="0" err="1" smtClean="0"/>
              <a:t>obvious</a:t>
            </a:r>
            <a:r>
              <a:rPr lang="nl-NL" dirty="0" smtClean="0"/>
              <a:t> target</a:t>
            </a:r>
          </a:p>
          <a:p>
            <a:pPr lvl="1"/>
            <a:r>
              <a:rPr lang="nl-NL" dirty="0" err="1"/>
              <a:t>t</a:t>
            </a:r>
            <a:r>
              <a:rPr lang="nl-NL" dirty="0" err="1" smtClean="0"/>
              <a:t>hrough</a:t>
            </a:r>
            <a:r>
              <a:rPr lang="nl-NL" dirty="0" smtClean="0"/>
              <a:t> </a:t>
            </a:r>
            <a:r>
              <a:rPr lang="nl-NL" dirty="0" err="1" smtClean="0"/>
              <a:t>APIs</a:t>
            </a:r>
            <a:r>
              <a:rPr lang="nl-NL" dirty="0" smtClean="0"/>
              <a:t> in Java, Python, R, Scala</a:t>
            </a:r>
          </a:p>
          <a:p>
            <a:r>
              <a:rPr lang="nl-NL" dirty="0" err="1" smtClean="0"/>
              <a:t>Spark</a:t>
            </a:r>
            <a:r>
              <a:rPr lang="nl-NL" dirty="0" smtClean="0"/>
              <a:t> </a:t>
            </a:r>
            <a:r>
              <a:rPr lang="nl-NL" dirty="0" err="1" smtClean="0"/>
              <a:t>uses</a:t>
            </a:r>
            <a:r>
              <a:rPr lang="nl-NL" dirty="0" smtClean="0"/>
              <a:t> </a:t>
            </a:r>
            <a:r>
              <a:rPr lang="nl-NL" dirty="0" err="1" smtClean="0"/>
              <a:t>lazy</a:t>
            </a:r>
            <a:r>
              <a:rPr lang="nl-NL" dirty="0" smtClean="0"/>
              <a:t> operations </a:t>
            </a:r>
            <a:r>
              <a:rPr lang="nl-NL" dirty="0" err="1" smtClean="0"/>
              <a:t>and</a:t>
            </a:r>
            <a:r>
              <a:rPr lang="nl-NL" dirty="0" smtClean="0"/>
              <a:t> </a:t>
            </a:r>
            <a:r>
              <a:rPr lang="nl-NL" dirty="0" err="1" smtClean="0"/>
              <a:t>distributed</a:t>
            </a:r>
            <a:r>
              <a:rPr lang="nl-NL" dirty="0" smtClean="0"/>
              <a:t> in-memory data </a:t>
            </a:r>
            <a:r>
              <a:rPr lang="nl-NL" dirty="0" err="1" smtClean="0"/>
              <a:t>structures</a:t>
            </a:r>
            <a:r>
              <a:rPr lang="nl-NL" dirty="0" smtClean="0"/>
              <a:t> – </a:t>
            </a:r>
            <a:r>
              <a:rPr lang="nl-NL" dirty="0" err="1" smtClean="0"/>
              <a:t>offering</a:t>
            </a:r>
            <a:r>
              <a:rPr lang="nl-NL" dirty="0" smtClean="0"/>
              <a:t> </a:t>
            </a:r>
            <a:r>
              <a:rPr lang="nl-NL" dirty="0" err="1" smtClean="0"/>
              <a:t>much</a:t>
            </a:r>
            <a:r>
              <a:rPr lang="nl-NL" dirty="0" smtClean="0"/>
              <a:t> </a:t>
            </a:r>
            <a:r>
              <a:rPr lang="nl-NL" dirty="0" err="1" smtClean="0"/>
              <a:t>better</a:t>
            </a:r>
            <a:r>
              <a:rPr lang="nl-NL" dirty="0" smtClean="0"/>
              <a:t> performance</a:t>
            </a:r>
          </a:p>
          <a:p>
            <a:pPr lvl="1"/>
            <a:r>
              <a:rPr lang="nl-NL" dirty="0" smtClean="0"/>
              <a:t>Through </a:t>
            </a:r>
            <a:r>
              <a:rPr lang="nl-NL" dirty="0" err="1" smtClean="0"/>
              <a:t>Spark</a:t>
            </a:r>
            <a:r>
              <a:rPr lang="nl-NL" dirty="0" smtClean="0"/>
              <a:t> – cluster </a:t>
            </a:r>
            <a:r>
              <a:rPr lang="nl-NL" dirty="0" err="1" smtClean="0"/>
              <a:t>based</a:t>
            </a:r>
            <a:r>
              <a:rPr lang="nl-NL" dirty="0" smtClean="0"/>
              <a:t> processing </a:t>
            </a:r>
            <a:r>
              <a:rPr lang="nl-NL" dirty="0" err="1" smtClean="0"/>
              <a:t>can</a:t>
            </a:r>
            <a:r>
              <a:rPr lang="nl-NL" dirty="0" smtClean="0"/>
              <a:t> </a:t>
            </a:r>
            <a:r>
              <a:rPr lang="nl-NL" dirty="0" err="1" smtClean="0"/>
              <a:t>be</a:t>
            </a:r>
            <a:r>
              <a:rPr lang="nl-NL" dirty="0" smtClean="0"/>
              <a:t> </a:t>
            </a:r>
            <a:r>
              <a:rPr lang="nl-NL" dirty="0" err="1" smtClean="0"/>
              <a:t>used</a:t>
            </a:r>
            <a:r>
              <a:rPr lang="nl-NL" dirty="0" smtClean="0"/>
              <a:t> </a:t>
            </a:r>
            <a:r>
              <a:rPr lang="nl-NL" dirty="0" err="1" smtClean="0"/>
              <a:t>interactively</a:t>
            </a:r>
            <a:endParaRPr lang="nl-NL" dirty="0" smtClean="0"/>
          </a:p>
          <a:p>
            <a:r>
              <a:rPr lang="nl-NL" dirty="0" err="1" smtClean="0"/>
              <a:t>Spark</a:t>
            </a:r>
            <a:r>
              <a:rPr lang="nl-NL" dirty="0" smtClean="0"/>
              <a:t> has </a:t>
            </a:r>
            <a:r>
              <a:rPr lang="nl-NL" dirty="0" err="1" smtClean="0"/>
              <a:t>additional</a:t>
            </a:r>
            <a:r>
              <a:rPr lang="nl-NL" dirty="0" smtClean="0"/>
              <a:t> modules </a:t>
            </a:r>
            <a:r>
              <a:rPr lang="nl-NL" dirty="0" err="1" smtClean="0"/>
              <a:t>that</a:t>
            </a:r>
            <a:r>
              <a:rPr lang="nl-NL" dirty="0" smtClean="0"/>
              <a:t> </a:t>
            </a:r>
            <a:r>
              <a:rPr lang="nl-NL" dirty="0" err="1" smtClean="0"/>
              <a:t>leverage</a:t>
            </a:r>
            <a:r>
              <a:rPr lang="nl-NL" dirty="0" smtClean="0"/>
              <a:t> </a:t>
            </a:r>
            <a:r>
              <a:rPr lang="nl-NL" dirty="0" err="1" smtClean="0"/>
              <a:t>distributed</a:t>
            </a:r>
            <a:r>
              <a:rPr lang="nl-NL" dirty="0" smtClean="0"/>
              <a:t> </a:t>
            </a:r>
            <a:br>
              <a:rPr lang="nl-NL" dirty="0" smtClean="0"/>
            </a:br>
            <a:r>
              <a:rPr lang="nl-NL" dirty="0" smtClean="0"/>
              <a:t>processing for running </a:t>
            </a:r>
            <a:r>
              <a:rPr lang="nl-NL" dirty="0" err="1" smtClean="0"/>
              <a:t>prepackaged</a:t>
            </a:r>
            <a:r>
              <a:rPr lang="nl-NL" dirty="0" smtClean="0"/>
              <a:t> jobs (SQL, </a:t>
            </a:r>
            <a:r>
              <a:rPr lang="nl-NL" dirty="0" err="1" smtClean="0"/>
              <a:t>Graph</a:t>
            </a:r>
            <a:r>
              <a:rPr lang="nl-NL" dirty="0" smtClean="0"/>
              <a:t>, ML, …)</a:t>
            </a:r>
            <a:br>
              <a:rPr lang="nl-NL" dirty="0" smtClean="0"/>
            </a:br>
            <a:endParaRPr lang="nl-NL" dirty="0" smtClean="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315" y="243840"/>
            <a:ext cx="35814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13109575" y="5600700"/>
            <a:ext cx="33718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2225" y="4477702"/>
            <a:ext cx="2028825" cy="1362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106015" y="2148840"/>
            <a:ext cx="0" cy="3009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809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Apache </a:t>
            </a:r>
            <a:r>
              <a:rPr lang="nl-NL" dirty="0" err="1" smtClean="0"/>
              <a:t>Spark</a:t>
            </a:r>
            <a:r>
              <a:rPr lang="nl-NL" dirty="0" smtClean="0"/>
              <a:t> </a:t>
            </a:r>
            <a:r>
              <a:rPr lang="nl-NL" dirty="0" err="1" smtClean="0"/>
              <a:t>overview</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723072"/>
            <a:ext cx="14733905" cy="76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6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running </a:t>
            </a:r>
            <a:r>
              <a:rPr lang="nl-NL" dirty="0" err="1" smtClean="0"/>
              <a:t>against</a:t>
            </a:r>
            <a:r>
              <a:rPr lang="nl-NL" dirty="0" smtClean="0"/>
              <a:t> </a:t>
            </a:r>
            <a:r>
              <a:rPr lang="nl-NL" dirty="0" err="1" smtClean="0"/>
              <a:t>spark</a:t>
            </a:r>
            <a:endParaRPr lang="en-US" dirty="0"/>
          </a:p>
        </p:txBody>
      </p:sp>
      <p:sp>
        <p:nvSpPr>
          <p:cNvPr id="3" name="Text Placeholder 2"/>
          <p:cNvSpPr>
            <a:spLocks noGrp="1"/>
          </p:cNvSpPr>
          <p:nvPr>
            <p:ph type="body" sz="quarter" idx="10"/>
          </p:nvPr>
        </p:nvSpPr>
        <p:spPr>
          <a:xfrm>
            <a:off x="1917701" y="7513319"/>
            <a:ext cx="11942763" cy="817881"/>
          </a:xfrm>
        </p:spPr>
        <p:txBody>
          <a:bodyPr>
            <a:normAutofit/>
          </a:bodyPr>
          <a:lstStyle/>
          <a:p>
            <a:r>
              <a:rPr lang="en-US" sz="2400" dirty="0"/>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1859178"/>
            <a:ext cx="8136255" cy="5342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622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p:txBody>
          <a:bodyPr>
            <a:normAutofit/>
          </a:bodyPr>
          <a:lstStyle/>
          <a:p>
            <a:r>
              <a:rPr lang="nl-NL" dirty="0" smtClean="0"/>
              <a:t>Oracle Advanced Analytics in Oracle Database</a:t>
            </a:r>
          </a:p>
          <a:p>
            <a:pPr lvl="1"/>
            <a:r>
              <a:rPr lang="nl-NL" dirty="0" smtClean="0"/>
              <a:t>Data </a:t>
            </a:r>
            <a:r>
              <a:rPr lang="nl-NL" dirty="0" err="1" smtClean="0"/>
              <a:t>Mining</a:t>
            </a:r>
            <a:r>
              <a:rPr lang="nl-NL" dirty="0" smtClean="0"/>
              <a:t>, Enterprise R</a:t>
            </a:r>
          </a:p>
          <a:p>
            <a:pPr lvl="1"/>
            <a:r>
              <a:rPr lang="nl-NL" dirty="0" err="1" smtClean="0"/>
              <a:t>Text</a:t>
            </a:r>
            <a:r>
              <a:rPr lang="nl-NL" dirty="0" smtClean="0"/>
              <a:t> (ESA), </a:t>
            </a:r>
            <a:r>
              <a:rPr lang="nl-NL" dirty="0" err="1" smtClean="0"/>
              <a:t>Spatial</a:t>
            </a:r>
            <a:r>
              <a:rPr lang="nl-NL" dirty="0" smtClean="0"/>
              <a:t>, </a:t>
            </a:r>
            <a:r>
              <a:rPr lang="nl-NL" dirty="0" err="1" smtClean="0"/>
              <a:t>Graph</a:t>
            </a:r>
            <a:endParaRPr lang="nl-NL" dirty="0" smtClean="0"/>
          </a:p>
          <a:p>
            <a:pPr lvl="1"/>
            <a:r>
              <a:rPr lang="nl-NL" dirty="0" smtClean="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440" y="4037082"/>
            <a:ext cx="5523865" cy="429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Demonstration</a:t>
            </a:r>
            <a:r>
              <a:rPr lang="nl-NL" dirty="0" smtClean="0"/>
              <a:t> of Oracle Advanced Analytics</a:t>
            </a:r>
            <a:endParaRPr lang="en-US" dirty="0"/>
          </a:p>
        </p:txBody>
      </p:sp>
      <p:sp>
        <p:nvSpPr>
          <p:cNvPr id="3" name="Text Placeholder 2"/>
          <p:cNvSpPr>
            <a:spLocks noGrp="1"/>
          </p:cNvSpPr>
          <p:nvPr>
            <p:ph type="body" sz="quarter" idx="10"/>
          </p:nvPr>
        </p:nvSpPr>
        <p:spPr>
          <a:xfrm>
            <a:off x="1917701" y="2603500"/>
            <a:ext cx="11942763" cy="6189979"/>
          </a:xfrm>
        </p:spPr>
        <p:txBody>
          <a:bodyPr>
            <a:normAutofit/>
          </a:bodyPr>
          <a:lstStyle/>
          <a:p>
            <a:r>
              <a:rPr lang="nl-NL" dirty="0" smtClean="0"/>
              <a:t>Using </a:t>
            </a:r>
            <a:r>
              <a:rPr lang="nl-NL" dirty="0" err="1" smtClean="0"/>
              <a:t>Text</a:t>
            </a:r>
            <a:r>
              <a:rPr lang="nl-NL" dirty="0" smtClean="0"/>
              <a:t> </a:t>
            </a:r>
            <a:r>
              <a:rPr lang="nl-NL" dirty="0" err="1" smtClean="0"/>
              <a:t>Mining</a:t>
            </a:r>
            <a:r>
              <a:rPr lang="nl-NL" dirty="0" smtClean="0"/>
              <a:t> </a:t>
            </a:r>
            <a:r>
              <a:rPr lang="nl-NL" dirty="0" err="1" smtClean="0"/>
              <a:t>and</a:t>
            </a:r>
            <a:r>
              <a:rPr lang="nl-NL" dirty="0" smtClean="0"/>
              <a:t> </a:t>
            </a:r>
            <a:r>
              <a:rPr lang="nl-NL" dirty="0" err="1" smtClean="0"/>
              <a:t>Naives</a:t>
            </a:r>
            <a:r>
              <a:rPr lang="nl-NL" dirty="0" smtClean="0"/>
              <a:t> Bayes Data </a:t>
            </a:r>
            <a:r>
              <a:rPr lang="nl-NL" dirty="0" err="1" smtClean="0"/>
              <a:t>Mining</a:t>
            </a:r>
            <a:r>
              <a:rPr lang="nl-NL" dirty="0" smtClean="0"/>
              <a:t> </a:t>
            </a:r>
            <a:r>
              <a:rPr lang="nl-NL" dirty="0" err="1" smtClean="0"/>
              <a:t>Classification</a:t>
            </a:r>
            <a:endParaRPr lang="nl-NL" dirty="0" smtClean="0"/>
          </a:p>
          <a:p>
            <a:pPr lvl="1"/>
            <a:r>
              <a:rPr lang="nl-NL" dirty="0" smtClean="0"/>
              <a:t>Train model for </a:t>
            </a:r>
            <a:r>
              <a:rPr lang="nl-NL" dirty="0" err="1" smtClean="0"/>
              <a:t>classifying</a:t>
            </a:r>
            <a:r>
              <a:rPr lang="nl-NL" dirty="0" smtClean="0"/>
              <a:t> conference abstracts </a:t>
            </a:r>
            <a:r>
              <a:rPr lang="nl-NL" dirty="0" err="1" smtClean="0"/>
              <a:t>into</a:t>
            </a:r>
            <a:r>
              <a:rPr lang="nl-NL" dirty="0" smtClean="0"/>
              <a:t> </a:t>
            </a:r>
            <a:r>
              <a:rPr lang="nl-NL" i="1" dirty="0" smtClean="0"/>
              <a:t>tracks</a:t>
            </a:r>
            <a:endParaRPr lang="nl-NL" dirty="0" smtClean="0"/>
          </a:p>
          <a:p>
            <a:pPr lvl="1"/>
            <a:r>
              <a:rPr lang="nl-NL" dirty="0" err="1" smtClean="0"/>
              <a:t>Use</a:t>
            </a:r>
            <a:r>
              <a:rPr lang="nl-NL" dirty="0" smtClean="0"/>
              <a:t> model </a:t>
            </a:r>
            <a:r>
              <a:rPr lang="nl-NL" dirty="0" err="1" smtClean="0"/>
              <a:t>to</a:t>
            </a:r>
            <a:r>
              <a:rPr lang="nl-NL" dirty="0" smtClean="0"/>
              <a:t> </a:t>
            </a:r>
            <a:r>
              <a:rPr lang="nl-NL" dirty="0" err="1" smtClean="0"/>
              <a:t>propose</a:t>
            </a:r>
            <a:r>
              <a:rPr lang="nl-NL" dirty="0" smtClean="0"/>
              <a:t> a </a:t>
            </a:r>
            <a:r>
              <a:rPr lang="nl-NL" i="1" dirty="0" smtClean="0"/>
              <a:t>track</a:t>
            </a:r>
            <a:r>
              <a:rPr lang="nl-NL" dirty="0" smtClean="0"/>
              <a:t> for new abstracts</a:t>
            </a:r>
            <a:endParaRPr lang="nl-NL" i="1" dirty="0" smtClean="0"/>
          </a:p>
          <a:p>
            <a:r>
              <a:rPr lang="nl-NL" i="1" dirty="0" smtClean="0"/>
              <a:t>Steps</a:t>
            </a:r>
          </a:p>
          <a:p>
            <a:pPr lvl="1"/>
            <a:r>
              <a:rPr lang="nl-NL" i="1" dirty="0" err="1" smtClean="0"/>
              <a:t>Gather</a:t>
            </a:r>
            <a:r>
              <a:rPr lang="nl-NL" i="1" dirty="0" smtClean="0"/>
              <a:t> data</a:t>
            </a:r>
          </a:p>
          <a:p>
            <a:pPr lvl="1"/>
            <a:r>
              <a:rPr lang="nl-NL" i="1" dirty="0" smtClean="0"/>
              <a:t>Import, </a:t>
            </a:r>
            <a:r>
              <a:rPr lang="nl-NL" i="1" dirty="0" err="1" smtClean="0"/>
              <a:t>cleanse</a:t>
            </a:r>
            <a:r>
              <a:rPr lang="nl-NL" i="1" dirty="0" smtClean="0"/>
              <a:t>, </a:t>
            </a:r>
            <a:r>
              <a:rPr lang="nl-NL" i="1" dirty="0" err="1" smtClean="0"/>
              <a:t>enrich</a:t>
            </a:r>
            <a:r>
              <a:rPr lang="nl-NL" i="1" dirty="0" smtClean="0"/>
              <a:t>, …</a:t>
            </a:r>
          </a:p>
          <a:p>
            <a:pPr lvl="1"/>
            <a:r>
              <a:rPr lang="nl-NL" i="1" dirty="0" err="1" smtClean="0"/>
              <a:t>Prepare</a:t>
            </a:r>
            <a:r>
              <a:rPr lang="nl-NL" i="1" dirty="0" smtClean="0"/>
              <a:t> training set </a:t>
            </a:r>
            <a:r>
              <a:rPr lang="nl-NL" i="1" dirty="0" err="1" smtClean="0"/>
              <a:t>and</a:t>
            </a:r>
            <a:r>
              <a:rPr lang="nl-NL" i="1" dirty="0" smtClean="0"/>
              <a:t> test set</a:t>
            </a:r>
          </a:p>
          <a:p>
            <a:pPr lvl="1"/>
            <a:r>
              <a:rPr lang="nl-NL" i="1" dirty="0" smtClean="0"/>
              <a:t>Select </a:t>
            </a:r>
            <a:r>
              <a:rPr lang="nl-NL" i="1" dirty="0" err="1" smtClean="0"/>
              <a:t>and</a:t>
            </a:r>
            <a:r>
              <a:rPr lang="nl-NL" i="1" dirty="0" smtClean="0"/>
              <a:t> </a:t>
            </a:r>
            <a:r>
              <a:rPr lang="nl-NL" i="1" dirty="0" err="1" smtClean="0"/>
              <a:t>configure</a:t>
            </a:r>
            <a:r>
              <a:rPr lang="nl-NL" i="1" dirty="0" smtClean="0"/>
              <a:t> model</a:t>
            </a:r>
          </a:p>
          <a:p>
            <a:pPr lvl="2"/>
            <a:r>
              <a:rPr lang="nl-NL" i="1" dirty="0" err="1" smtClean="0"/>
              <a:t>Combining</a:t>
            </a:r>
            <a:r>
              <a:rPr lang="nl-NL" i="1" dirty="0" smtClean="0"/>
              <a:t> </a:t>
            </a:r>
            <a:r>
              <a:rPr lang="nl-NL" i="1" dirty="0" err="1" smtClean="0"/>
              <a:t>Text</a:t>
            </a:r>
            <a:r>
              <a:rPr lang="nl-NL" i="1" dirty="0" smtClean="0"/>
              <a:t> </a:t>
            </a:r>
            <a:r>
              <a:rPr lang="nl-NL" i="1" dirty="0" err="1" smtClean="0"/>
              <a:t>and</a:t>
            </a:r>
            <a:r>
              <a:rPr lang="nl-NL" i="1" dirty="0" smtClean="0"/>
              <a:t> </a:t>
            </a:r>
            <a:r>
              <a:rPr lang="nl-NL" i="1" dirty="0" err="1" smtClean="0"/>
              <a:t>Mining</a:t>
            </a:r>
            <a:r>
              <a:rPr lang="nl-NL" i="1" dirty="0" smtClean="0"/>
              <a:t> </a:t>
            </a:r>
            <a:r>
              <a:rPr lang="nl-NL" i="1" dirty="0" err="1" smtClean="0"/>
              <a:t>using</a:t>
            </a:r>
            <a:r>
              <a:rPr lang="nl-NL" i="1" dirty="0" smtClean="0"/>
              <a:t> </a:t>
            </a:r>
            <a:r>
              <a:rPr lang="nl-NL" i="1" dirty="0" err="1" smtClean="0"/>
              <a:t>Naive</a:t>
            </a:r>
            <a:r>
              <a:rPr lang="nl-NL" i="1" dirty="0" smtClean="0"/>
              <a:t> Bayes</a:t>
            </a:r>
          </a:p>
          <a:p>
            <a:pPr lvl="1"/>
            <a:r>
              <a:rPr lang="nl-NL" i="1" dirty="0" smtClean="0"/>
              <a:t>Train model</a:t>
            </a:r>
          </a:p>
          <a:p>
            <a:pPr lvl="1"/>
            <a:r>
              <a:rPr lang="nl-NL" i="1" dirty="0" smtClean="0"/>
              <a:t>Test </a:t>
            </a:r>
            <a:r>
              <a:rPr lang="nl-NL" i="1" dirty="0" err="1" smtClean="0"/>
              <a:t>and</a:t>
            </a:r>
            <a:r>
              <a:rPr lang="nl-NL" i="1" dirty="0" smtClean="0"/>
              <a:t> </a:t>
            </a:r>
            <a:r>
              <a:rPr lang="nl-NL" i="1" dirty="0" err="1" smtClean="0"/>
              <a:t>apply</a:t>
            </a:r>
            <a:r>
              <a:rPr lang="nl-NL" i="1" dirty="0" smtClean="0"/>
              <a:t> model</a:t>
            </a:r>
          </a:p>
          <a:p>
            <a:pPr lvl="1"/>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5030" y="3307077"/>
            <a:ext cx="5575678" cy="5677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8672" y="701040"/>
            <a:ext cx="1603058" cy="124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20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22349" cy="1346288"/>
          </a:xfrm>
        </p:spPr>
        <p:txBody>
          <a:bodyPr/>
          <a:lstStyle/>
          <a:p>
            <a:r>
              <a:rPr lang="nl-NL" dirty="0" smtClean="0"/>
              <a:t>Big Data SQL</a:t>
            </a:r>
            <a:br>
              <a:rPr lang="nl-NL" dirty="0" smtClean="0"/>
            </a:br>
            <a:r>
              <a:rPr lang="nl-NL" dirty="0" smtClean="0"/>
              <a:t>Oracle Database as single point of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14" y="2373312"/>
            <a:ext cx="15542161" cy="62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215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777" y="2460970"/>
            <a:ext cx="4581118" cy="22110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977770" y="843460"/>
            <a:ext cx="15100429" cy="1346288"/>
          </a:xfrm>
        </p:spPr>
        <p:txBody>
          <a:bodyPr/>
          <a:lstStyle/>
          <a:p>
            <a:r>
              <a:rPr lang="nl-NL" dirty="0" err="1" smtClean="0"/>
              <a:t>Many</a:t>
            </a:r>
            <a:r>
              <a:rPr lang="nl-NL" dirty="0" smtClean="0"/>
              <a:t> </a:t>
            </a:r>
            <a:r>
              <a:rPr lang="nl-NL" dirty="0" err="1" smtClean="0"/>
              <a:t>cloud</a:t>
            </a:r>
            <a:r>
              <a:rPr lang="nl-NL" dirty="0" smtClean="0"/>
              <a:t> services </a:t>
            </a:r>
            <a:r>
              <a:rPr lang="nl-NL" dirty="0" err="1" smtClean="0"/>
              <a:t>around</a:t>
            </a:r>
            <a:r>
              <a:rPr lang="nl-NL" dirty="0" smtClean="0"/>
              <a:t> Big Data &amp; [</a:t>
            </a:r>
            <a:r>
              <a:rPr lang="nl-NL" dirty="0" err="1" smtClean="0"/>
              <a:t>predictive</a:t>
            </a:r>
            <a:r>
              <a:rPr lang="nl-NL" dirty="0" smtClean="0"/>
              <a:t>] Analytics &amp; Machine </a:t>
            </a:r>
            <a:r>
              <a:rPr lang="nl-NL" dirty="0" err="1" smtClean="0"/>
              <a:t>learning</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39</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24" y="2339658"/>
            <a:ext cx="4994876" cy="2124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 y="6843534"/>
            <a:ext cx="6193364" cy="2949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789" y="2267644"/>
            <a:ext cx="7952608" cy="3823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805" y="7027439"/>
            <a:ext cx="5375178" cy="25838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711" y="3413949"/>
            <a:ext cx="5866582" cy="2676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4449" y="4671977"/>
            <a:ext cx="5295890" cy="220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9931" y="5006264"/>
            <a:ext cx="4480641" cy="2014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053" y="7046617"/>
            <a:ext cx="6191202" cy="2616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85" y="4921681"/>
            <a:ext cx="4994876" cy="20952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4654975" y="5410200"/>
            <a:ext cx="12564589" cy="4095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smtClean="0"/>
              <a:t>Machine Learning</a:t>
            </a:r>
            <a:endParaRPr lang="en-US" dirty="0"/>
          </a:p>
        </p:txBody>
      </p:sp>
      <p:sp>
        <p:nvSpPr>
          <p:cNvPr id="4" name="Content Placeholder 3"/>
          <p:cNvSpPr>
            <a:spLocks noGrp="1"/>
          </p:cNvSpPr>
          <p:nvPr>
            <p:ph type="body" sz="quarter" idx="10"/>
          </p:nvPr>
        </p:nvSpPr>
        <p:spPr/>
        <p:txBody>
          <a:bodyPr/>
          <a:lstStyle/>
          <a:p>
            <a:r>
              <a:rPr lang="nl-NL" b="1" dirty="0" err="1" smtClean="0"/>
              <a:t>Analyze</a:t>
            </a:r>
            <a:r>
              <a:rPr lang="nl-NL" dirty="0" smtClean="0"/>
              <a:t> </a:t>
            </a:r>
            <a:r>
              <a:rPr lang="nl-NL" dirty="0" err="1" smtClean="0"/>
              <a:t>Historical</a:t>
            </a:r>
            <a:r>
              <a:rPr lang="nl-NL" dirty="0" smtClean="0"/>
              <a:t> </a:t>
            </a:r>
            <a:r>
              <a:rPr lang="nl-NL" b="1" dirty="0" smtClean="0"/>
              <a:t>Data</a:t>
            </a:r>
            <a:r>
              <a:rPr lang="nl-NL" dirty="0" smtClean="0"/>
              <a:t> (input </a:t>
            </a:r>
            <a:r>
              <a:rPr lang="nl-NL" dirty="0" err="1" smtClean="0"/>
              <a:t>and</a:t>
            </a:r>
            <a:r>
              <a:rPr lang="nl-NL" dirty="0" smtClean="0"/>
              <a:t> </a:t>
            </a:r>
            <a:r>
              <a:rPr lang="nl-NL" dirty="0" err="1" smtClean="0"/>
              <a:t>result</a:t>
            </a:r>
            <a:r>
              <a:rPr lang="nl-NL" dirty="0" smtClean="0"/>
              <a:t> – training set) </a:t>
            </a:r>
            <a:r>
              <a:rPr lang="nl-NL" dirty="0" err="1" smtClean="0"/>
              <a:t>to</a:t>
            </a:r>
            <a:r>
              <a:rPr lang="nl-NL" dirty="0" smtClean="0"/>
              <a:t> discover </a:t>
            </a:r>
            <a:r>
              <a:rPr lang="nl-NL" dirty="0" err="1" smtClean="0"/>
              <a:t>Patterns</a:t>
            </a:r>
            <a:r>
              <a:rPr lang="nl-NL" dirty="0" smtClean="0"/>
              <a:t> &amp; </a:t>
            </a:r>
            <a:r>
              <a:rPr lang="nl-NL" b="1" dirty="0" err="1" smtClean="0"/>
              <a:t>Models</a:t>
            </a:r>
            <a:endParaRPr lang="nl-NL" b="1" dirty="0" smtClean="0"/>
          </a:p>
          <a:p>
            <a:r>
              <a:rPr lang="nl-NL" dirty="0" err="1" smtClean="0"/>
              <a:t>Iteratively</a:t>
            </a:r>
            <a:r>
              <a:rPr lang="nl-NL" dirty="0" smtClean="0"/>
              <a:t> </a:t>
            </a:r>
            <a:r>
              <a:rPr lang="nl-NL" dirty="0" err="1"/>
              <a:t>a</a:t>
            </a:r>
            <a:r>
              <a:rPr lang="nl-NL" dirty="0" err="1" smtClean="0"/>
              <a:t>pply</a:t>
            </a:r>
            <a:r>
              <a:rPr lang="nl-NL" dirty="0" smtClean="0"/>
              <a:t> </a:t>
            </a:r>
            <a:r>
              <a:rPr lang="nl-NL" dirty="0" err="1" smtClean="0"/>
              <a:t>Models</a:t>
            </a:r>
            <a:r>
              <a:rPr lang="nl-NL" dirty="0" smtClean="0"/>
              <a:t> </a:t>
            </a:r>
            <a:r>
              <a:rPr lang="nl-NL" dirty="0" err="1" smtClean="0"/>
              <a:t>to</a:t>
            </a:r>
            <a:r>
              <a:rPr lang="nl-NL" dirty="0" smtClean="0"/>
              <a:t> [</a:t>
            </a:r>
            <a:r>
              <a:rPr lang="nl-NL" dirty="0" err="1" smtClean="0"/>
              <a:t>additional</a:t>
            </a:r>
            <a:r>
              <a:rPr lang="nl-NL" dirty="0" smtClean="0"/>
              <a:t>] Input (test set) </a:t>
            </a:r>
            <a:r>
              <a:rPr lang="nl-NL" dirty="0" err="1" smtClean="0"/>
              <a:t>and</a:t>
            </a:r>
            <a:r>
              <a:rPr lang="nl-NL" dirty="0" smtClean="0"/>
              <a:t> </a:t>
            </a:r>
            <a:r>
              <a:rPr lang="nl-NL" dirty="0" err="1" smtClean="0"/>
              <a:t>compare</a:t>
            </a:r>
            <a:r>
              <a:rPr lang="nl-NL" dirty="0" smtClean="0"/>
              <a:t> model </a:t>
            </a:r>
            <a:r>
              <a:rPr lang="nl-NL" dirty="0" err="1" smtClean="0"/>
              <a:t>outcome</a:t>
            </a:r>
            <a:r>
              <a:rPr lang="nl-NL" dirty="0" smtClean="0"/>
              <a:t> </a:t>
            </a:r>
            <a:r>
              <a:rPr lang="nl-NL" dirty="0" err="1" smtClean="0"/>
              <a:t>with</a:t>
            </a:r>
            <a:r>
              <a:rPr lang="nl-NL" dirty="0" smtClean="0"/>
              <a:t> </a:t>
            </a:r>
            <a:r>
              <a:rPr lang="nl-NL" dirty="0" err="1" smtClean="0"/>
              <a:t>known</a:t>
            </a:r>
            <a:r>
              <a:rPr lang="nl-NL" dirty="0" smtClean="0"/>
              <a:t> </a:t>
            </a:r>
            <a:r>
              <a:rPr lang="nl-NL" dirty="0" err="1" smtClean="0"/>
              <a:t>actual</a:t>
            </a:r>
            <a:r>
              <a:rPr lang="nl-NL" dirty="0" smtClean="0"/>
              <a:t> </a:t>
            </a:r>
            <a:r>
              <a:rPr lang="nl-NL" dirty="0" err="1" smtClean="0"/>
              <a:t>result</a:t>
            </a:r>
            <a:r>
              <a:rPr lang="nl-NL" dirty="0" smtClean="0"/>
              <a:t> </a:t>
            </a:r>
            <a:r>
              <a:rPr lang="nl-NL" dirty="0" err="1" smtClean="0"/>
              <a:t>to</a:t>
            </a:r>
            <a:r>
              <a:rPr lang="nl-NL" dirty="0" smtClean="0"/>
              <a:t> </a:t>
            </a:r>
            <a:r>
              <a:rPr lang="nl-NL" b="1" dirty="0" err="1" smtClean="0"/>
              <a:t>improve</a:t>
            </a:r>
            <a:r>
              <a:rPr lang="nl-NL" dirty="0" smtClean="0"/>
              <a:t> </a:t>
            </a:r>
            <a:r>
              <a:rPr lang="nl-NL" dirty="0" err="1" smtClean="0"/>
              <a:t>the</a:t>
            </a:r>
            <a:r>
              <a:rPr lang="nl-NL" dirty="0" smtClean="0"/>
              <a:t> model</a:t>
            </a:r>
          </a:p>
          <a:p>
            <a:r>
              <a:rPr lang="nl-NL" dirty="0" err="1" smtClean="0"/>
              <a:t>Use</a:t>
            </a:r>
            <a:r>
              <a:rPr lang="nl-NL" dirty="0" smtClean="0"/>
              <a:t> Model </a:t>
            </a:r>
            <a:r>
              <a:rPr lang="nl-NL" dirty="0" err="1" smtClean="0"/>
              <a:t>to</a:t>
            </a:r>
            <a:r>
              <a:rPr lang="nl-NL" dirty="0" smtClean="0"/>
              <a:t> </a:t>
            </a:r>
            <a:r>
              <a:rPr lang="nl-NL" b="1" dirty="0" err="1" smtClean="0"/>
              <a:t>predict</a:t>
            </a:r>
            <a:r>
              <a:rPr lang="nl-NL" b="1" dirty="0" smtClean="0"/>
              <a:t> </a:t>
            </a:r>
            <a:br>
              <a:rPr lang="nl-NL" b="1" dirty="0" smtClean="0"/>
            </a:br>
            <a:r>
              <a:rPr lang="nl-NL" b="1" dirty="0" err="1" smtClean="0"/>
              <a:t>outcome</a:t>
            </a:r>
            <a:r>
              <a:rPr lang="nl-NL" dirty="0" smtClean="0"/>
              <a:t> for </a:t>
            </a:r>
            <a:br>
              <a:rPr lang="nl-NL" dirty="0" smtClean="0"/>
            </a:br>
            <a:r>
              <a:rPr lang="nl-NL" dirty="0" err="1" smtClean="0"/>
              <a:t>entirely</a:t>
            </a:r>
            <a:r>
              <a:rPr lang="nl-NL" dirty="0" smtClean="0"/>
              <a:t> </a:t>
            </a:r>
            <a:r>
              <a:rPr lang="nl-NL" b="1" dirty="0" smtClean="0"/>
              <a:t>new data</a:t>
            </a:r>
          </a:p>
          <a:p>
            <a:pPr lvl="1"/>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4</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346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p:txBody>
          <a:bodyPr>
            <a:normAutofit/>
          </a:bodyPr>
          <a:lstStyle/>
          <a:p>
            <a:r>
              <a:rPr lang="nl-NL" dirty="0" smtClean="0"/>
              <a:t>Big Data Discovery (</a:t>
            </a:r>
            <a:r>
              <a:rPr lang="nl-NL" dirty="0" err="1" smtClean="0"/>
              <a:t>fka</a:t>
            </a:r>
            <a:r>
              <a:rPr lang="nl-NL" dirty="0" smtClean="0"/>
              <a:t> </a:t>
            </a:r>
            <a:r>
              <a:rPr lang="nl-NL" dirty="0" err="1" smtClean="0"/>
              <a:t>Endeca</a:t>
            </a:r>
            <a:r>
              <a:rPr lang="nl-NL" dirty="0" smtClean="0"/>
              <a:t>) </a:t>
            </a:r>
            <a:r>
              <a:rPr lang="nl-NL" dirty="0" err="1" smtClean="0"/>
              <a:t>and</a:t>
            </a:r>
            <a:r>
              <a:rPr lang="nl-NL" dirty="0" smtClean="0"/>
              <a:t> BDD CS</a:t>
            </a:r>
          </a:p>
          <a:p>
            <a:r>
              <a:rPr lang="nl-NL" dirty="0" smtClean="0"/>
              <a:t>Big Data Appliance</a:t>
            </a:r>
          </a:p>
          <a:p>
            <a:r>
              <a:rPr lang="nl-NL" dirty="0" smtClean="0"/>
              <a:t>Data </a:t>
            </a:r>
            <a:r>
              <a:rPr lang="nl-NL" dirty="0" err="1" smtClean="0"/>
              <a:t>Vizualization</a:t>
            </a:r>
            <a:r>
              <a:rPr lang="nl-NL" dirty="0" smtClean="0"/>
              <a:t> Cloud</a:t>
            </a:r>
          </a:p>
          <a:p>
            <a:r>
              <a:rPr lang="nl-NL" dirty="0" smtClean="0"/>
              <a:t>Analytics </a:t>
            </a:r>
            <a:r>
              <a:rPr lang="nl-NL" dirty="0" err="1" smtClean="0"/>
              <a:t>Clouds</a:t>
            </a:r>
            <a:r>
              <a:rPr lang="nl-NL" dirty="0" smtClean="0"/>
              <a:t> (Sales, Marketing, HCM) on top of SaaS</a:t>
            </a:r>
          </a:p>
          <a:p>
            <a:r>
              <a:rPr lang="nl-NL" dirty="0" smtClean="0"/>
              <a:t>RTD – Real Time </a:t>
            </a:r>
            <a:r>
              <a:rPr lang="nl-NL" dirty="0" err="1" smtClean="0"/>
              <a:t>Decisions</a:t>
            </a:r>
            <a:endParaRPr lang="nl-NL" dirty="0" smtClean="0"/>
          </a:p>
          <a:p>
            <a:r>
              <a:rPr lang="nl-NL" dirty="0" err="1" smtClean="0"/>
              <a:t>DaaS</a:t>
            </a:r>
            <a:endParaRPr lang="nl-NL" dirty="0" smtClean="0"/>
          </a:p>
          <a:p>
            <a:r>
              <a:rPr lang="nl-NL" dirty="0" smtClean="0"/>
              <a:t>Oracle Labs (</a:t>
            </a:r>
            <a:r>
              <a:rPr lang="en-US" dirty="0" smtClean="0"/>
              <a:t>labs.oracle.com)</a:t>
            </a:r>
          </a:p>
          <a:p>
            <a:pPr lvl="1"/>
            <a:r>
              <a:rPr lang="nl-NL" dirty="0" smtClean="0"/>
              <a:t>Machine Learning Research Group (</a:t>
            </a:r>
            <a:r>
              <a:rPr lang="nl-NL" dirty="0" smtClean="0">
                <a:hlinkClick r:id="rId3"/>
              </a:rPr>
              <a:t>link</a:t>
            </a:r>
            <a:r>
              <a:rPr lang="nl-NL" dirty="0" smtClean="0"/>
              <a:t>)</a:t>
            </a:r>
          </a:p>
          <a:p>
            <a:r>
              <a:rPr lang="nl-NL" dirty="0"/>
              <a:t>Machine Learning CS – “Oracle Notebook”</a:t>
            </a:r>
          </a:p>
          <a:p>
            <a:pPr marL="0" indent="0">
              <a:buNone/>
            </a:pPr>
            <a:endParaRPr lang="en-US"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0737" y="5394960"/>
            <a:ext cx="4001815" cy="267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15041" y="5989320"/>
            <a:ext cx="3837721"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273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descr="C:\A_TechExperience2017\IMG_57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40263" cy="975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519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C:\A_TechExperience2017\IMG_5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73"/>
            <a:ext cx="17340263" cy="970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02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C:\A_TechExperience2017\IMG_5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67954" cy="975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532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descr="C:\A_TechExperience2017\IMG_57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783"/>
            <a:ext cx="17340263" cy="990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480" y="160337"/>
            <a:ext cx="7134225" cy="535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Humans</a:t>
            </a:r>
            <a:r>
              <a:rPr lang="nl-NL" dirty="0" smtClean="0"/>
              <a:t> </a:t>
            </a:r>
            <a:r>
              <a:rPr lang="nl-NL" dirty="0" err="1" smtClean="0"/>
              <a:t>learning</a:t>
            </a:r>
            <a:r>
              <a:rPr lang="nl-NL" dirty="0" smtClean="0"/>
              <a:t> machine </a:t>
            </a:r>
            <a:r>
              <a:rPr lang="nl-NL" dirty="0" err="1" smtClean="0"/>
              <a:t>learning</a:t>
            </a:r>
            <a:r>
              <a:rPr lang="nl-NL" dirty="0" smtClean="0"/>
              <a:t>: </a:t>
            </a:r>
            <a:r>
              <a:rPr lang="nl-NL" dirty="0" err="1" smtClean="0"/>
              <a:t>Your</a:t>
            </a:r>
            <a:r>
              <a:rPr lang="nl-NL" dirty="0" smtClean="0"/>
              <a:t> first steps</a:t>
            </a:r>
            <a:endParaRPr lang="en-US" dirty="0"/>
          </a:p>
        </p:txBody>
      </p:sp>
      <p:sp>
        <p:nvSpPr>
          <p:cNvPr id="3" name="Text Placeholder 2"/>
          <p:cNvSpPr>
            <a:spLocks noGrp="1"/>
          </p:cNvSpPr>
          <p:nvPr>
            <p:ph type="body" sz="quarter" idx="10"/>
          </p:nvPr>
        </p:nvSpPr>
        <p:spPr/>
        <p:txBody>
          <a:bodyPr/>
          <a:lstStyle/>
          <a:p>
            <a:r>
              <a:rPr lang="nl-NL" dirty="0" err="1" smtClean="0">
                <a:hlinkClick r:id="rId4"/>
              </a:rPr>
              <a:t>Jupyter</a:t>
            </a:r>
            <a:r>
              <a:rPr lang="nl-NL" dirty="0" smtClean="0">
                <a:hlinkClick r:id="rId4"/>
              </a:rPr>
              <a:t> Notebooks</a:t>
            </a:r>
            <a:r>
              <a:rPr lang="nl-NL" dirty="0" smtClean="0"/>
              <a:t> </a:t>
            </a:r>
            <a:r>
              <a:rPr lang="nl-NL" dirty="0" err="1" smtClean="0"/>
              <a:t>and</a:t>
            </a:r>
            <a:r>
              <a:rPr lang="nl-NL" dirty="0" smtClean="0"/>
              <a:t> Python – tmpnb.org</a:t>
            </a:r>
          </a:p>
          <a:p>
            <a:r>
              <a:rPr lang="nl-NL" dirty="0" err="1" smtClean="0">
                <a:hlinkClick r:id="rId5"/>
              </a:rPr>
              <a:t>HortonWorks</a:t>
            </a:r>
            <a:r>
              <a:rPr lang="nl-NL" dirty="0" smtClean="0">
                <a:hlinkClick r:id="rId5"/>
              </a:rPr>
              <a:t> </a:t>
            </a:r>
            <a:r>
              <a:rPr lang="nl-NL" dirty="0" err="1" smtClean="0">
                <a:hlinkClick r:id="rId5"/>
              </a:rPr>
              <a:t>Sandbox</a:t>
            </a:r>
            <a:r>
              <a:rPr lang="nl-NL" dirty="0" smtClean="0">
                <a:hlinkClick r:id="rId5"/>
              </a:rPr>
              <a:t> VM</a:t>
            </a:r>
            <a:r>
              <a:rPr lang="nl-NL" dirty="0" smtClean="0"/>
              <a:t> – </a:t>
            </a:r>
            <a:r>
              <a:rPr lang="nl-NL" dirty="0" err="1" smtClean="0"/>
              <a:t>Hadoop</a:t>
            </a:r>
            <a:r>
              <a:rPr lang="nl-NL" dirty="0" smtClean="0"/>
              <a:t> &amp; </a:t>
            </a:r>
            <a:r>
              <a:rPr lang="nl-NL" dirty="0" err="1" smtClean="0"/>
              <a:t>Spark</a:t>
            </a:r>
            <a:r>
              <a:rPr lang="nl-NL" dirty="0" smtClean="0"/>
              <a:t> &amp; </a:t>
            </a:r>
            <a:r>
              <a:rPr lang="nl-NL" dirty="0" err="1" smtClean="0"/>
              <a:t>Hive</a:t>
            </a:r>
            <a:r>
              <a:rPr lang="nl-NL" dirty="0" smtClean="0"/>
              <a:t>, </a:t>
            </a:r>
            <a:r>
              <a:rPr lang="nl-NL" dirty="0" err="1" smtClean="0"/>
              <a:t>Ambari</a:t>
            </a:r>
            <a:endParaRPr lang="nl-NL" dirty="0" smtClean="0"/>
          </a:p>
          <a:p>
            <a:r>
              <a:rPr lang="nl-NL" dirty="0" err="1" smtClean="0">
                <a:hlinkClick r:id="rId6"/>
              </a:rPr>
              <a:t>DataBricks</a:t>
            </a:r>
            <a:r>
              <a:rPr lang="nl-NL" dirty="0" smtClean="0">
                <a:hlinkClick r:id="rId6"/>
              </a:rPr>
              <a:t> Cloud Environment </a:t>
            </a:r>
            <a:r>
              <a:rPr lang="nl-NL" dirty="0" err="1" smtClean="0">
                <a:hlinkClick r:id="rId6"/>
              </a:rPr>
              <a:t>with</a:t>
            </a:r>
            <a:r>
              <a:rPr lang="nl-NL" dirty="0" smtClean="0">
                <a:hlinkClick r:id="rId6"/>
              </a:rPr>
              <a:t> Apache </a:t>
            </a:r>
            <a:r>
              <a:rPr lang="nl-NL" dirty="0" err="1" smtClean="0">
                <a:hlinkClick r:id="rId6"/>
              </a:rPr>
              <a:t>Spark</a:t>
            </a:r>
            <a:r>
              <a:rPr lang="nl-NL" dirty="0" smtClean="0"/>
              <a:t> (free trial)</a:t>
            </a:r>
          </a:p>
          <a:p>
            <a:r>
              <a:rPr lang="en-US" dirty="0">
                <a:hlinkClick r:id="rId7"/>
              </a:rPr>
              <a:t>Oracle Big Data Lite </a:t>
            </a:r>
            <a:r>
              <a:rPr lang="en-US" dirty="0" smtClean="0">
                <a:hlinkClick r:id="rId7"/>
              </a:rPr>
              <a:t>– Prebuilt Virtual Machine</a:t>
            </a:r>
            <a:endParaRPr lang="en-US" dirty="0" smtClean="0"/>
          </a:p>
          <a:p>
            <a:r>
              <a:rPr lang="nl-NL" dirty="0" err="1" smtClean="0"/>
              <a:t>Tutorials</a:t>
            </a:r>
            <a:r>
              <a:rPr lang="nl-NL" dirty="0" smtClean="0"/>
              <a:t>, Courses (</a:t>
            </a:r>
            <a:r>
              <a:rPr lang="nl-NL" dirty="0" err="1" smtClean="0">
                <a:hlinkClick r:id="rId8"/>
              </a:rPr>
              <a:t>Udacity</a:t>
            </a:r>
            <a:r>
              <a:rPr lang="nl-NL" dirty="0" smtClean="0"/>
              <a:t>, </a:t>
            </a:r>
            <a:r>
              <a:rPr lang="nl-NL" dirty="0" smtClean="0">
                <a:hlinkClick r:id="rId9"/>
              </a:rPr>
              <a:t>Coursera</a:t>
            </a:r>
            <a:r>
              <a:rPr lang="nl-NL" dirty="0" smtClean="0"/>
              <a:t>, </a:t>
            </a:r>
            <a:r>
              <a:rPr lang="nl-NL" dirty="0" err="1" smtClean="0">
                <a:hlinkClick r:id="rId10"/>
              </a:rPr>
              <a:t>edX</a:t>
            </a:r>
            <a:r>
              <a:rPr lang="nl-NL" dirty="0" smtClean="0"/>
              <a:t>)</a:t>
            </a:r>
          </a:p>
          <a:p>
            <a:r>
              <a:rPr lang="nl-NL" dirty="0" smtClean="0"/>
              <a:t>Books</a:t>
            </a:r>
          </a:p>
          <a:p>
            <a:pPr lvl="1"/>
            <a:r>
              <a:rPr lang="nl-NL" dirty="0" err="1" smtClean="0"/>
              <a:t>Introducing</a:t>
            </a:r>
            <a:r>
              <a:rPr lang="nl-NL" dirty="0" smtClean="0"/>
              <a:t> Data </a:t>
            </a:r>
            <a:r>
              <a:rPr lang="nl-NL" dirty="0" err="1" smtClean="0"/>
              <a:t>Science</a:t>
            </a:r>
            <a:endParaRPr lang="nl-NL" dirty="0" smtClean="0"/>
          </a:p>
          <a:p>
            <a:pPr lvl="1"/>
            <a:r>
              <a:rPr lang="nl-NL" dirty="0" smtClean="0"/>
              <a:t>Learning Apache </a:t>
            </a:r>
            <a:r>
              <a:rPr lang="nl-NL" dirty="0" err="1" smtClean="0"/>
              <a:t>Spark</a:t>
            </a:r>
            <a:r>
              <a:rPr lang="nl-NL" dirty="0" smtClean="0"/>
              <a:t> 2</a:t>
            </a:r>
          </a:p>
          <a:p>
            <a:pPr lvl="1"/>
            <a:r>
              <a:rPr lang="nl-NL" dirty="0" smtClean="0"/>
              <a:t>Python Machine Learning</a:t>
            </a:r>
            <a:endParaRPr lang="en-US" dirty="0"/>
          </a:p>
          <a:p>
            <a:endParaRPr lang="nl-NL" dirty="0" smtClean="0"/>
          </a:p>
          <a:p>
            <a:endParaRPr lang="nl-NL" dirty="0" smtClean="0"/>
          </a:p>
          <a:p>
            <a:endParaRPr lang="en-US" dirty="0"/>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51822" y="6084729"/>
            <a:ext cx="4030754" cy="247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809892" y="2910840"/>
            <a:ext cx="974502" cy="10928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5037" y="6080760"/>
            <a:ext cx="1178265" cy="1477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https://accounts.cloud.databricks.com/img/databricks_logoTM_rgb_TM.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accounts.cloud.databricks.com/img/databricks_logoTM_rgb_TM.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5145" y="1136491"/>
            <a:ext cx="2218894" cy="1480502"/>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smtClean="0"/>
              <a:t>Summary</a:t>
            </a:r>
            <a:endParaRPr lang="en-US" dirty="0"/>
          </a:p>
        </p:txBody>
      </p:sp>
      <p:sp>
        <p:nvSpPr>
          <p:cNvPr id="11" name="Text Placeholder 10"/>
          <p:cNvSpPr>
            <a:spLocks noGrp="1"/>
          </p:cNvSpPr>
          <p:nvPr>
            <p:ph type="body" sz="quarter" idx="10"/>
          </p:nvPr>
        </p:nvSpPr>
        <p:spPr>
          <a:xfrm>
            <a:off x="1917701" y="2603500"/>
            <a:ext cx="12773659" cy="6311900"/>
          </a:xfrm>
        </p:spPr>
        <p:txBody>
          <a:bodyPr>
            <a:normAutofit fontScale="92500" lnSpcReduction="10000"/>
          </a:bodyPr>
          <a:lstStyle/>
          <a:p>
            <a:r>
              <a:rPr lang="nl-NL" dirty="0" smtClean="0"/>
              <a:t>Machine Learning </a:t>
            </a:r>
            <a:r>
              <a:rPr lang="nl-NL" dirty="0" err="1" smtClean="0"/>
              <a:t>by</a:t>
            </a:r>
            <a:r>
              <a:rPr lang="nl-NL" dirty="0" smtClean="0"/>
              <a:t> computers </a:t>
            </a:r>
            <a:r>
              <a:rPr lang="nl-NL" dirty="0" err="1" smtClean="0"/>
              <a:t>helps</a:t>
            </a:r>
            <a:r>
              <a:rPr lang="nl-NL" dirty="0" smtClean="0"/>
              <a:t> </a:t>
            </a:r>
            <a:r>
              <a:rPr lang="nl-NL" dirty="0" err="1" smtClean="0"/>
              <a:t>us</a:t>
            </a:r>
            <a:r>
              <a:rPr lang="nl-NL" dirty="0" smtClean="0"/>
              <a:t>(</a:t>
            </a:r>
            <a:r>
              <a:rPr lang="nl-NL" dirty="0" err="1" smtClean="0"/>
              <a:t>ers</a:t>
            </a:r>
            <a:r>
              <a:rPr lang="nl-NL" dirty="0" smtClean="0"/>
              <a:t>) </a:t>
            </a:r>
            <a:r>
              <a:rPr lang="nl-NL" dirty="0" err="1" smtClean="0"/>
              <a:t>understand</a:t>
            </a:r>
            <a:r>
              <a:rPr lang="nl-NL" dirty="0" smtClean="0"/>
              <a:t> </a:t>
            </a:r>
            <a:r>
              <a:rPr lang="nl-NL" dirty="0" err="1" smtClean="0"/>
              <a:t>historic</a:t>
            </a:r>
            <a:r>
              <a:rPr lang="nl-NL" dirty="0" smtClean="0"/>
              <a:t> data </a:t>
            </a:r>
            <a:r>
              <a:rPr lang="nl-NL" dirty="0" err="1" smtClean="0"/>
              <a:t>and</a:t>
            </a:r>
            <a:r>
              <a:rPr lang="nl-NL" dirty="0" smtClean="0"/>
              <a:t> </a:t>
            </a:r>
            <a:r>
              <a:rPr lang="nl-NL" dirty="0" err="1" smtClean="0"/>
              <a:t>apply</a:t>
            </a:r>
            <a:r>
              <a:rPr lang="nl-NL" dirty="0" smtClean="0"/>
              <a:t> </a:t>
            </a:r>
            <a:r>
              <a:rPr lang="nl-NL" dirty="0" err="1" smtClean="0"/>
              <a:t>that</a:t>
            </a:r>
            <a:r>
              <a:rPr lang="nl-NL" dirty="0" smtClean="0"/>
              <a:t> </a:t>
            </a:r>
            <a:r>
              <a:rPr lang="nl-NL" dirty="0" err="1" smtClean="0"/>
              <a:t>insight</a:t>
            </a:r>
            <a:r>
              <a:rPr lang="nl-NL" dirty="0" smtClean="0"/>
              <a:t> </a:t>
            </a:r>
            <a:r>
              <a:rPr lang="nl-NL" dirty="0" err="1" smtClean="0"/>
              <a:t>to</a:t>
            </a:r>
            <a:r>
              <a:rPr lang="nl-NL" dirty="0" smtClean="0"/>
              <a:t> new data</a:t>
            </a:r>
          </a:p>
          <a:p>
            <a:r>
              <a:rPr lang="nl-NL" dirty="0" smtClean="0"/>
              <a:t>Through smart </a:t>
            </a:r>
            <a:r>
              <a:rPr lang="nl-NL" dirty="0" err="1" smtClean="0"/>
              <a:t>algorithms</a:t>
            </a:r>
            <a:r>
              <a:rPr lang="nl-NL" dirty="0" smtClean="0"/>
              <a:t>, </a:t>
            </a:r>
            <a:r>
              <a:rPr lang="nl-NL" dirty="0" err="1" smtClean="0"/>
              <a:t>advanced</a:t>
            </a:r>
            <a:r>
              <a:rPr lang="nl-NL" dirty="0" smtClean="0"/>
              <a:t> software </a:t>
            </a:r>
            <a:r>
              <a:rPr lang="nl-NL" dirty="0" err="1" smtClean="0"/>
              <a:t>and</a:t>
            </a:r>
            <a:r>
              <a:rPr lang="nl-NL" dirty="0" smtClean="0"/>
              <a:t> </a:t>
            </a:r>
            <a:r>
              <a:rPr lang="nl-NL" dirty="0" err="1" smtClean="0"/>
              <a:t>cheap</a:t>
            </a:r>
            <a:r>
              <a:rPr lang="nl-NL" dirty="0" smtClean="0"/>
              <a:t> </a:t>
            </a:r>
            <a:r>
              <a:rPr lang="nl-NL" dirty="0" err="1" smtClean="0"/>
              <a:t>and</a:t>
            </a:r>
            <a:r>
              <a:rPr lang="nl-NL" dirty="0" smtClean="0"/>
              <a:t> </a:t>
            </a:r>
            <a:r>
              <a:rPr lang="nl-NL" dirty="0" err="1" smtClean="0"/>
              <a:t>powerful</a:t>
            </a:r>
            <a:r>
              <a:rPr lang="nl-NL" dirty="0" smtClean="0"/>
              <a:t> </a:t>
            </a:r>
            <a:r>
              <a:rPr lang="nl-NL" dirty="0" err="1" smtClean="0"/>
              <a:t>compute</a:t>
            </a:r>
            <a:r>
              <a:rPr lang="nl-NL" dirty="0" smtClean="0"/>
              <a:t> </a:t>
            </a:r>
            <a:r>
              <a:rPr lang="nl-NL" dirty="0" err="1" smtClean="0"/>
              <a:t>and</a:t>
            </a:r>
            <a:r>
              <a:rPr lang="nl-NL" dirty="0" smtClean="0"/>
              <a:t> storage resources, Machine Learning is </a:t>
            </a:r>
            <a:r>
              <a:rPr lang="nl-NL" dirty="0" err="1" smtClean="0"/>
              <a:t>accessible</a:t>
            </a:r>
            <a:r>
              <a:rPr lang="nl-NL" dirty="0" smtClean="0"/>
              <a:t> </a:t>
            </a:r>
            <a:r>
              <a:rPr lang="nl-NL" dirty="0" err="1" smtClean="0"/>
              <a:t>to</a:t>
            </a:r>
            <a:r>
              <a:rPr lang="nl-NL" dirty="0" smtClean="0"/>
              <a:t> </a:t>
            </a:r>
            <a:r>
              <a:rPr lang="nl-NL" dirty="0" err="1" smtClean="0"/>
              <a:t>all</a:t>
            </a:r>
            <a:endParaRPr lang="nl-NL" dirty="0" smtClean="0"/>
          </a:p>
          <a:p>
            <a:r>
              <a:rPr lang="nl-NL" dirty="0" smtClean="0"/>
              <a:t>R </a:t>
            </a:r>
            <a:r>
              <a:rPr lang="nl-NL" dirty="0" err="1" smtClean="0"/>
              <a:t>and</a:t>
            </a:r>
            <a:r>
              <a:rPr lang="nl-NL" dirty="0" smtClean="0"/>
              <a:t> Python are most </a:t>
            </a:r>
            <a:r>
              <a:rPr lang="nl-NL" dirty="0" err="1" smtClean="0"/>
              <a:t>popular</a:t>
            </a:r>
            <a:r>
              <a:rPr lang="nl-NL" dirty="0" smtClean="0"/>
              <a:t> </a:t>
            </a:r>
            <a:r>
              <a:rPr lang="nl-NL" dirty="0" err="1" smtClean="0"/>
              <a:t>technologies</a:t>
            </a:r>
            <a:r>
              <a:rPr lang="nl-NL" dirty="0" smtClean="0"/>
              <a:t> for data </a:t>
            </a:r>
            <a:r>
              <a:rPr lang="nl-NL" dirty="0" err="1" smtClean="0"/>
              <a:t>exploration</a:t>
            </a:r>
            <a:r>
              <a:rPr lang="nl-NL" dirty="0" smtClean="0"/>
              <a:t> </a:t>
            </a:r>
            <a:r>
              <a:rPr lang="nl-NL" dirty="0" err="1" smtClean="0"/>
              <a:t>and</a:t>
            </a:r>
            <a:r>
              <a:rPr lang="nl-NL" dirty="0" smtClean="0"/>
              <a:t> ML model </a:t>
            </a:r>
            <a:r>
              <a:rPr lang="nl-NL" dirty="0" err="1" smtClean="0"/>
              <a:t>discovery</a:t>
            </a:r>
            <a:r>
              <a:rPr lang="nl-NL" dirty="0" smtClean="0"/>
              <a:t> </a:t>
            </a:r>
          </a:p>
          <a:p>
            <a:r>
              <a:rPr lang="nl-NL" dirty="0" smtClean="0"/>
              <a:t>Apache </a:t>
            </a:r>
            <a:r>
              <a:rPr lang="nl-NL" dirty="0" err="1" smtClean="0"/>
              <a:t>Spark</a:t>
            </a:r>
            <a:r>
              <a:rPr lang="nl-NL" dirty="0" smtClean="0"/>
              <a:t> (on </a:t>
            </a:r>
            <a:r>
              <a:rPr lang="nl-NL" dirty="0" err="1" smtClean="0"/>
              <a:t>Hadoop</a:t>
            </a:r>
            <a:r>
              <a:rPr lang="nl-NL" dirty="0" smtClean="0"/>
              <a:t>) is </a:t>
            </a:r>
            <a:r>
              <a:rPr lang="nl-NL" dirty="0" err="1" smtClean="0"/>
              <a:t>frequently</a:t>
            </a:r>
            <a:r>
              <a:rPr lang="nl-NL" dirty="0" smtClean="0"/>
              <a:t> </a:t>
            </a:r>
            <a:r>
              <a:rPr lang="nl-NL" dirty="0" err="1" smtClean="0"/>
              <a:t>used</a:t>
            </a:r>
            <a:r>
              <a:rPr lang="nl-NL" dirty="0" smtClean="0"/>
              <a:t> </a:t>
            </a:r>
            <a:r>
              <a:rPr lang="nl-NL" dirty="0" err="1" smtClean="0"/>
              <a:t>to</a:t>
            </a:r>
            <a:r>
              <a:rPr lang="nl-NL" dirty="0" smtClean="0"/>
              <a:t> </a:t>
            </a:r>
            <a:r>
              <a:rPr lang="nl-NL" dirty="0" err="1" smtClean="0"/>
              <a:t>powercrunch</a:t>
            </a:r>
            <a:r>
              <a:rPr lang="nl-NL" dirty="0" smtClean="0"/>
              <a:t> data (</a:t>
            </a:r>
            <a:r>
              <a:rPr lang="nl-NL" dirty="0" err="1" smtClean="0"/>
              <a:t>wrangling</a:t>
            </a:r>
            <a:r>
              <a:rPr lang="nl-NL" dirty="0" smtClean="0"/>
              <a:t>) </a:t>
            </a:r>
            <a:r>
              <a:rPr lang="nl-NL" dirty="0" err="1" smtClean="0"/>
              <a:t>and</a:t>
            </a:r>
            <a:r>
              <a:rPr lang="nl-NL" dirty="0" smtClean="0"/>
              <a:t> run ML </a:t>
            </a:r>
            <a:r>
              <a:rPr lang="nl-NL" dirty="0" err="1" smtClean="0"/>
              <a:t>models</a:t>
            </a:r>
            <a:r>
              <a:rPr lang="nl-NL" dirty="0" smtClean="0"/>
              <a:t> on Big Data sets</a:t>
            </a:r>
          </a:p>
          <a:p>
            <a:r>
              <a:rPr lang="nl-NL" dirty="0" smtClean="0"/>
              <a:t>Notebooks are a </a:t>
            </a:r>
            <a:r>
              <a:rPr lang="nl-NL" dirty="0" err="1" smtClean="0"/>
              <a:t>popular</a:t>
            </a:r>
            <a:r>
              <a:rPr lang="nl-NL" dirty="0" smtClean="0"/>
              <a:t> vehicle in </a:t>
            </a:r>
            <a:r>
              <a:rPr lang="nl-NL" dirty="0" err="1" smtClean="0"/>
              <a:t>the</a:t>
            </a:r>
            <a:r>
              <a:rPr lang="nl-NL" dirty="0" smtClean="0"/>
              <a:t> Data </a:t>
            </a:r>
            <a:r>
              <a:rPr lang="nl-NL" dirty="0" err="1" smtClean="0"/>
              <a:t>Science</a:t>
            </a:r>
            <a:r>
              <a:rPr lang="nl-NL" dirty="0" smtClean="0"/>
              <a:t> lab</a:t>
            </a:r>
          </a:p>
          <a:p>
            <a:pPr lvl="1"/>
            <a:r>
              <a:rPr lang="nl-NL" dirty="0" err="1" smtClean="0"/>
              <a:t>To</a:t>
            </a:r>
            <a:r>
              <a:rPr lang="nl-NL" dirty="0" smtClean="0"/>
              <a:t> </a:t>
            </a:r>
            <a:r>
              <a:rPr lang="nl-NL" dirty="0" err="1" smtClean="0"/>
              <a:t>explore</a:t>
            </a:r>
            <a:r>
              <a:rPr lang="nl-NL" dirty="0" smtClean="0"/>
              <a:t> </a:t>
            </a:r>
            <a:r>
              <a:rPr lang="nl-NL" dirty="0" err="1" smtClean="0"/>
              <a:t>and</a:t>
            </a:r>
            <a:r>
              <a:rPr lang="nl-NL" dirty="0" smtClean="0"/>
              <a:t> report</a:t>
            </a:r>
          </a:p>
          <a:p>
            <a:r>
              <a:rPr lang="nl-NL" dirty="0" smtClean="0"/>
              <a:t>Oracle </a:t>
            </a:r>
            <a:r>
              <a:rPr lang="nl-NL" dirty="0" err="1" smtClean="0"/>
              <a:t>researches</a:t>
            </a:r>
            <a:r>
              <a:rPr lang="nl-NL" dirty="0" smtClean="0"/>
              <a:t>, </a:t>
            </a:r>
            <a:r>
              <a:rPr lang="nl-NL" dirty="0" err="1" smtClean="0"/>
              <a:t>applies</a:t>
            </a:r>
            <a:r>
              <a:rPr lang="nl-NL" dirty="0" smtClean="0"/>
              <a:t> </a:t>
            </a:r>
            <a:r>
              <a:rPr lang="nl-NL" dirty="0" err="1" smtClean="0"/>
              <a:t>and</a:t>
            </a:r>
            <a:r>
              <a:rPr lang="nl-NL" dirty="0" smtClean="0"/>
              <a:t> </a:t>
            </a:r>
            <a:r>
              <a:rPr lang="nl-NL" dirty="0" err="1" smtClean="0"/>
              <a:t>exposes</a:t>
            </a:r>
            <a:r>
              <a:rPr lang="nl-NL" dirty="0" smtClean="0"/>
              <a:t> ML (Big Data SQL, OAA, OPC)</a:t>
            </a:r>
          </a:p>
          <a:p>
            <a:r>
              <a:rPr lang="nl-NL" dirty="0" err="1" smtClean="0"/>
              <a:t>Getting</a:t>
            </a:r>
            <a:r>
              <a:rPr lang="nl-NL" dirty="0" smtClean="0"/>
              <a:t> </a:t>
            </a:r>
            <a:r>
              <a:rPr lang="nl-NL" dirty="0" err="1" smtClean="0"/>
              <a:t>started</a:t>
            </a:r>
            <a:r>
              <a:rPr lang="nl-NL" dirty="0" smtClean="0"/>
              <a:t> on Machine Learning is </a:t>
            </a:r>
            <a:r>
              <a:rPr lang="nl-NL" dirty="0" err="1" smtClean="0"/>
              <a:t>fun</a:t>
            </a:r>
            <a:r>
              <a:rPr lang="nl-NL" dirty="0" smtClean="0"/>
              <a:t>, smart </a:t>
            </a:r>
            <a:r>
              <a:rPr lang="nl-NL" dirty="0" err="1" smtClean="0"/>
              <a:t>and</a:t>
            </a:r>
            <a:r>
              <a:rPr lang="nl-NL" dirty="0" smtClean="0"/>
              <a:t> well </a:t>
            </a:r>
            <a:r>
              <a:rPr lang="nl-NL" dirty="0" err="1" smtClean="0"/>
              <a:t>supported</a:t>
            </a:r>
            <a:r>
              <a:rPr lang="nl-NL" dirty="0" smtClean="0"/>
              <a:t> </a:t>
            </a:r>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89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3" name="Text Placeholder 2"/>
          <p:cNvSpPr>
            <a:spLocks noGrp="1"/>
          </p:cNvSpPr>
          <p:nvPr>
            <p:ph type="body" sz="quarter" idx="10"/>
          </p:nvPr>
        </p:nvSpPr>
        <p:spPr/>
        <p:txBody>
          <a:bodyPr/>
          <a:lstStyle/>
          <a:p>
            <a:r>
              <a:rPr lang="nl-NL" dirty="0" smtClean="0"/>
              <a:t>Data</a:t>
            </a:r>
          </a:p>
          <a:p>
            <a:pPr lvl="1"/>
            <a:r>
              <a:rPr lang="nl-NL" dirty="0"/>
              <a:t>b</a:t>
            </a:r>
            <a:r>
              <a:rPr lang="nl-NL" dirty="0" smtClean="0"/>
              <a:t>ig, </a:t>
            </a:r>
            <a:r>
              <a:rPr lang="nl-NL" dirty="0" err="1" smtClean="0"/>
              <a:t>fast</a:t>
            </a:r>
            <a:r>
              <a:rPr lang="nl-NL" dirty="0" smtClean="0"/>
              <a:t>, open</a:t>
            </a:r>
          </a:p>
          <a:p>
            <a:r>
              <a:rPr lang="nl-NL" dirty="0" smtClean="0"/>
              <a:t>Machine Learning has </a:t>
            </a:r>
            <a:r>
              <a:rPr lang="nl-NL" dirty="0" err="1" smtClean="0"/>
              <a:t>become</a:t>
            </a:r>
            <a:r>
              <a:rPr lang="nl-NL" dirty="0" smtClean="0"/>
              <a:t> </a:t>
            </a:r>
            <a:r>
              <a:rPr lang="nl-NL" dirty="0" err="1" smtClean="0"/>
              <a:t>feasible</a:t>
            </a:r>
            <a:r>
              <a:rPr lang="nl-NL" dirty="0" smtClean="0"/>
              <a:t> </a:t>
            </a:r>
            <a:br>
              <a:rPr lang="nl-NL" dirty="0" smtClean="0"/>
            </a:br>
            <a:r>
              <a:rPr lang="nl-NL" dirty="0" err="1" smtClean="0"/>
              <a:t>and</a:t>
            </a:r>
            <a:r>
              <a:rPr lang="nl-NL" dirty="0" smtClean="0"/>
              <a:t> </a:t>
            </a:r>
            <a:r>
              <a:rPr lang="nl-NL" dirty="0" err="1" smtClean="0"/>
              <a:t>accessible</a:t>
            </a:r>
            <a:endParaRPr lang="nl-NL" dirty="0" smtClean="0"/>
          </a:p>
          <a:p>
            <a:pPr lvl="1"/>
            <a:r>
              <a:rPr lang="nl-NL" dirty="0" err="1" smtClean="0"/>
              <a:t>Available</a:t>
            </a:r>
            <a:endParaRPr lang="nl-NL" dirty="0"/>
          </a:p>
          <a:p>
            <a:pPr lvl="1"/>
            <a:r>
              <a:rPr lang="nl-NL" dirty="0" err="1" smtClean="0"/>
              <a:t>Affordable</a:t>
            </a:r>
            <a:r>
              <a:rPr lang="nl-NL" dirty="0" smtClean="0"/>
              <a:t> (software &amp; hardware)</a:t>
            </a:r>
          </a:p>
          <a:p>
            <a:pPr lvl="1"/>
            <a:r>
              <a:rPr lang="nl-NL" dirty="0" err="1" smtClean="0"/>
              <a:t>Doable</a:t>
            </a:r>
            <a:r>
              <a:rPr lang="nl-NL" dirty="0" smtClean="0"/>
              <a:t> (</a:t>
            </a:r>
            <a:r>
              <a:rPr lang="nl-NL" dirty="0" err="1" smtClean="0"/>
              <a:t>Citizen</a:t>
            </a:r>
            <a:r>
              <a:rPr lang="nl-NL" dirty="0" smtClean="0"/>
              <a:t> Data </a:t>
            </a:r>
            <a:r>
              <a:rPr lang="nl-NL" dirty="0" err="1" smtClean="0"/>
              <a:t>Scientist</a:t>
            </a:r>
            <a:r>
              <a:rPr lang="nl-NL" dirty="0" smtClean="0"/>
              <a:t>)</a:t>
            </a:r>
          </a:p>
          <a:p>
            <a:pPr lvl="1"/>
            <a:r>
              <a:rPr lang="nl-NL" dirty="0" err="1" smtClean="0"/>
              <a:t>Fast</a:t>
            </a:r>
            <a:r>
              <a:rPr lang="nl-NL" dirty="0" smtClean="0"/>
              <a:t> </a:t>
            </a:r>
            <a:r>
              <a:rPr lang="nl-NL" dirty="0" err="1" smtClean="0"/>
              <a:t>enough</a:t>
            </a:r>
            <a:endParaRPr lang="nl-NL" dirty="0" smtClean="0"/>
          </a:p>
          <a:p>
            <a:r>
              <a:rPr lang="nl-NL" dirty="0" smtClean="0"/>
              <a:t>Business Cases &amp; </a:t>
            </a:r>
            <a:r>
              <a:rPr lang="nl-NL" dirty="0" err="1" smtClean="0"/>
              <a:t>Opportunities</a:t>
            </a:r>
            <a:r>
              <a:rPr lang="nl-NL" dirty="0" smtClean="0"/>
              <a:t> =&gt; </a:t>
            </a:r>
            <a:r>
              <a:rPr lang="nl-NL" dirty="0" err="1" smtClean="0"/>
              <a:t>Demands</a:t>
            </a:r>
            <a:endParaRPr lang="nl-NL" dirty="0" smtClean="0"/>
          </a:p>
          <a:p>
            <a:pPr lvl="1"/>
            <a:r>
              <a:rPr lang="nl-NL" dirty="0" smtClean="0"/>
              <a:t>End users, </a:t>
            </a:r>
            <a:r>
              <a:rPr lang="nl-NL" dirty="0" err="1" smtClean="0"/>
              <a:t>Consumers</a:t>
            </a:r>
            <a:r>
              <a:rPr lang="nl-NL" dirty="0" smtClean="0"/>
              <a:t>, </a:t>
            </a:r>
            <a:r>
              <a:rPr lang="nl-NL" dirty="0" err="1" smtClean="0"/>
              <a:t>Competitive</a:t>
            </a:r>
            <a:r>
              <a:rPr lang="nl-NL" dirty="0" smtClean="0"/>
              <a:t> </a:t>
            </a:r>
            <a:r>
              <a:rPr lang="nl-NL" dirty="0" err="1" smtClean="0"/>
              <a:t>pressure</a:t>
            </a:r>
            <a:r>
              <a:rPr lang="nl-NL" dirty="0" smtClean="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137" y="3931920"/>
            <a:ext cx="6558447" cy="284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180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5" name="Text Placeholder 4"/>
          <p:cNvSpPr>
            <a:spLocks noGrp="1"/>
          </p:cNvSpPr>
          <p:nvPr>
            <p:ph type="body" sz="quarter" idx="10"/>
          </p:nvPr>
        </p:nvSpPr>
        <p:spPr/>
        <p:txBody>
          <a:bodyPr/>
          <a:lstStyle/>
          <a:p>
            <a:endParaRPr lang="en-US"/>
          </a:p>
        </p:txBody>
      </p:sp>
      <p:pic>
        <p:nvPicPr>
          <p:cNvPr id="1026" name="Picture 2" descr="C:\Users\lucas_j\AppData\Local\Microsoft\Windows\Temporary Internet Files\Content.Outlook\ALZHWFQB\IMG_86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560" y="1691640"/>
            <a:ext cx="11401398" cy="76713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958" y="777240"/>
            <a:ext cx="6446943" cy="2392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a:t>
            </a:r>
            <a:r>
              <a:rPr lang="nl-NL" dirty="0" err="1" smtClean="0"/>
              <a:t>use</a:t>
            </a:r>
            <a:r>
              <a:rPr lang="nl-NL" dirty="0" smtClean="0"/>
              <a:t> cases</a:t>
            </a:r>
            <a:endParaRPr lang="en-US" dirty="0"/>
          </a:p>
        </p:txBody>
      </p:sp>
      <p:sp>
        <p:nvSpPr>
          <p:cNvPr id="3" name="Text Placeholder 2"/>
          <p:cNvSpPr>
            <a:spLocks noGrp="1"/>
          </p:cNvSpPr>
          <p:nvPr>
            <p:ph type="body" sz="quarter" idx="10"/>
          </p:nvPr>
        </p:nvSpPr>
        <p:spPr>
          <a:xfrm>
            <a:off x="1917701" y="2603501"/>
            <a:ext cx="6388099" cy="5727700"/>
          </a:xfrm>
        </p:spPr>
        <p:txBody>
          <a:bodyPr>
            <a:normAutofit fontScale="70000" lnSpcReduction="20000"/>
          </a:bodyPr>
          <a:lstStyle/>
          <a:p>
            <a:r>
              <a:rPr lang="nl-NL" dirty="0" smtClean="0"/>
              <a:t>Speech </a:t>
            </a:r>
            <a:r>
              <a:rPr lang="nl-NL" dirty="0" err="1" smtClean="0"/>
              <a:t>recognition</a:t>
            </a:r>
            <a:endParaRPr lang="nl-NL" dirty="0" smtClean="0"/>
          </a:p>
          <a:p>
            <a:r>
              <a:rPr lang="nl-NL" dirty="0" err="1" smtClean="0"/>
              <a:t>Identify</a:t>
            </a:r>
            <a:r>
              <a:rPr lang="nl-NL" dirty="0" smtClean="0"/>
              <a:t> </a:t>
            </a:r>
            <a:r>
              <a:rPr lang="nl-NL" dirty="0" err="1" smtClean="0"/>
              <a:t>churn</a:t>
            </a:r>
            <a:r>
              <a:rPr lang="nl-NL" dirty="0" smtClean="0"/>
              <a:t> </a:t>
            </a:r>
            <a:r>
              <a:rPr lang="nl-NL" dirty="0" err="1" smtClean="0"/>
              <a:t>candidates</a:t>
            </a:r>
            <a:endParaRPr lang="nl-NL" dirty="0" smtClean="0"/>
          </a:p>
          <a:p>
            <a:r>
              <a:rPr lang="nl-NL" dirty="0" err="1" smtClean="0"/>
              <a:t>Intent</a:t>
            </a:r>
            <a:r>
              <a:rPr lang="nl-NL" dirty="0" smtClean="0"/>
              <a:t> &amp; Sentiment analysis on </a:t>
            </a:r>
            <a:r>
              <a:rPr lang="nl-NL" dirty="0" err="1" smtClean="0"/>
              <a:t>social</a:t>
            </a:r>
            <a:r>
              <a:rPr lang="nl-NL" dirty="0" smtClean="0"/>
              <a:t> media</a:t>
            </a:r>
          </a:p>
          <a:p>
            <a:r>
              <a:rPr lang="nl-NL" dirty="0" err="1" smtClean="0"/>
              <a:t>Upsell</a:t>
            </a:r>
            <a:r>
              <a:rPr lang="nl-NL" dirty="0" smtClean="0"/>
              <a:t> &amp; Cross </a:t>
            </a:r>
            <a:r>
              <a:rPr lang="nl-NL" dirty="0" err="1" smtClean="0"/>
              <a:t>Sell</a:t>
            </a:r>
            <a:endParaRPr lang="nl-NL" dirty="0" smtClean="0"/>
          </a:p>
          <a:p>
            <a:r>
              <a:rPr lang="nl-NL" dirty="0" smtClean="0"/>
              <a:t>Target Marketing</a:t>
            </a:r>
          </a:p>
          <a:p>
            <a:r>
              <a:rPr lang="nl-NL" dirty="0" smtClean="0"/>
              <a:t>Customer Service</a:t>
            </a:r>
          </a:p>
          <a:p>
            <a:pPr lvl="1"/>
            <a:r>
              <a:rPr lang="nl-NL" dirty="0" smtClean="0"/>
              <a:t>Chat bots &amp; </a:t>
            </a:r>
            <a:r>
              <a:rPr lang="nl-NL" dirty="0" err="1" smtClean="0"/>
              <a:t>voice</a:t>
            </a:r>
            <a:r>
              <a:rPr lang="nl-NL" dirty="0" smtClean="0"/>
              <a:t> response systems</a:t>
            </a:r>
          </a:p>
          <a:p>
            <a:r>
              <a:rPr lang="nl-NL" dirty="0" err="1" smtClean="0"/>
              <a:t>Predictive</a:t>
            </a:r>
            <a:r>
              <a:rPr lang="nl-NL" dirty="0" smtClean="0"/>
              <a:t> Maintenance</a:t>
            </a:r>
          </a:p>
          <a:p>
            <a:r>
              <a:rPr lang="nl-NL" dirty="0" smtClean="0"/>
              <a:t>Gaming</a:t>
            </a:r>
          </a:p>
          <a:p>
            <a:r>
              <a:rPr lang="nl-NL" dirty="0" err="1" smtClean="0"/>
              <a:t>Captcha</a:t>
            </a:r>
            <a:endParaRPr lang="nl-NL" dirty="0" smtClean="0"/>
          </a:p>
          <a:p>
            <a:r>
              <a:rPr lang="nl-NL" dirty="0" err="1" smtClean="0"/>
              <a:t>Medical</a:t>
            </a:r>
            <a:r>
              <a:rPr lang="nl-NL" dirty="0" smtClean="0"/>
              <a:t> Diagnosis</a:t>
            </a:r>
          </a:p>
          <a:p>
            <a:r>
              <a:rPr lang="nl-NL" dirty="0" err="1" smtClean="0"/>
              <a:t>Anomaly</a:t>
            </a:r>
            <a:r>
              <a:rPr lang="nl-NL" dirty="0" smtClean="0"/>
              <a:t> </a:t>
            </a:r>
            <a:r>
              <a:rPr lang="nl-NL" dirty="0" err="1" smtClean="0"/>
              <a:t>Detection</a:t>
            </a:r>
            <a:r>
              <a:rPr lang="nl-NL" dirty="0" smtClean="0"/>
              <a:t> (</a:t>
            </a:r>
            <a:r>
              <a:rPr lang="nl-NL" dirty="0" err="1" smtClean="0"/>
              <a:t>find</a:t>
            </a:r>
            <a:r>
              <a:rPr lang="nl-NL" dirty="0" smtClean="0"/>
              <a:t> </a:t>
            </a:r>
            <a:r>
              <a:rPr lang="nl-NL" dirty="0" err="1" smtClean="0"/>
              <a:t>the</a:t>
            </a:r>
            <a:r>
              <a:rPr lang="nl-NL" dirty="0" smtClean="0"/>
              <a:t> </a:t>
            </a:r>
            <a:r>
              <a:rPr lang="nl-NL" dirty="0" err="1" smtClean="0"/>
              <a:t>odd</a:t>
            </a:r>
            <a:r>
              <a:rPr lang="nl-NL" dirty="0" smtClean="0"/>
              <a:t> </a:t>
            </a:r>
            <a:r>
              <a:rPr lang="nl-NL" dirty="0" err="1" smtClean="0"/>
              <a:t>one</a:t>
            </a:r>
            <a:r>
              <a:rPr lang="nl-NL" dirty="0" smtClean="0"/>
              <a:t> out)</a:t>
            </a:r>
          </a:p>
          <a:p>
            <a:r>
              <a:rPr lang="nl-NL" dirty="0" err="1" smtClean="0"/>
              <a:t>Autonomous</a:t>
            </a:r>
            <a:r>
              <a:rPr lang="nl-NL" dirty="0" smtClean="0"/>
              <a:t> </a:t>
            </a:r>
            <a:r>
              <a:rPr lang="nl-NL" dirty="0" err="1" smtClean="0"/>
              <a:t>Cars</a:t>
            </a:r>
            <a:endParaRPr lang="nl-NL" dirty="0" smtClean="0"/>
          </a:p>
          <a:p>
            <a:endParaRPr lang="en-US" dirty="0"/>
          </a:p>
        </p:txBody>
      </p:sp>
      <p:sp>
        <p:nvSpPr>
          <p:cNvPr id="4" name="Text Placeholder 2"/>
          <p:cNvSpPr txBox="1">
            <a:spLocks/>
          </p:cNvSpPr>
          <p:nvPr/>
        </p:nvSpPr>
        <p:spPr>
          <a:xfrm>
            <a:off x="8867141" y="2710181"/>
            <a:ext cx="6388099" cy="5727700"/>
          </a:xfrm>
          <a:prstGeom prst="rect">
            <a:avLst/>
          </a:prstGeom>
        </p:spPr>
        <p:txBody>
          <a:bodyPr vert="horz" lIns="91422" tIns="45712" rIns="91422" bIns="45712" rtlCol="0">
            <a:normAutofit fontScale="625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nl-NL" dirty="0" err="1" smtClean="0"/>
              <a:t>Voter</a:t>
            </a:r>
            <a:r>
              <a:rPr lang="nl-NL" dirty="0" smtClean="0"/>
              <a:t> Segment Analysis</a:t>
            </a:r>
          </a:p>
          <a:p>
            <a:r>
              <a:rPr lang="nl-NL" dirty="0" smtClean="0"/>
              <a:t>Customer </a:t>
            </a:r>
            <a:r>
              <a:rPr lang="nl-NL" dirty="0" err="1" smtClean="0"/>
              <a:t>Recommendations</a:t>
            </a:r>
            <a:endParaRPr lang="nl-NL" dirty="0" smtClean="0"/>
          </a:p>
          <a:p>
            <a:r>
              <a:rPr lang="nl-NL" dirty="0" smtClean="0"/>
              <a:t>Smart Data </a:t>
            </a:r>
            <a:r>
              <a:rPr lang="nl-NL" dirty="0" err="1" smtClean="0"/>
              <a:t>Capture</a:t>
            </a:r>
            <a:endParaRPr lang="nl-NL" dirty="0" smtClean="0"/>
          </a:p>
          <a:p>
            <a:r>
              <a:rPr lang="nl-NL" dirty="0" smtClean="0"/>
              <a:t>Face </a:t>
            </a:r>
            <a:r>
              <a:rPr lang="nl-NL" dirty="0" err="1" smtClean="0"/>
              <a:t>Detection</a:t>
            </a:r>
            <a:endParaRPr lang="nl-NL" dirty="0" smtClean="0"/>
          </a:p>
          <a:p>
            <a:r>
              <a:rPr lang="nl-NL" dirty="0" err="1" smtClean="0"/>
              <a:t>Fraud</a:t>
            </a:r>
            <a:r>
              <a:rPr lang="nl-NL" dirty="0" smtClean="0"/>
              <a:t> Prevention</a:t>
            </a:r>
          </a:p>
          <a:p>
            <a:r>
              <a:rPr lang="nl-NL" dirty="0" smtClean="0"/>
              <a:t>(</a:t>
            </a:r>
            <a:r>
              <a:rPr lang="nl-NL" dirty="0" err="1" smtClean="0"/>
              <a:t>really</a:t>
            </a:r>
            <a:r>
              <a:rPr lang="nl-NL" dirty="0" smtClean="0"/>
              <a:t> </a:t>
            </a:r>
            <a:r>
              <a:rPr lang="nl-NL" dirty="0" err="1" smtClean="0"/>
              <a:t>good</a:t>
            </a:r>
            <a:r>
              <a:rPr lang="nl-NL" dirty="0" smtClean="0"/>
              <a:t>) OCR</a:t>
            </a:r>
          </a:p>
          <a:p>
            <a:r>
              <a:rPr lang="nl-NL" dirty="0" smtClean="0"/>
              <a:t>Traffic light control</a:t>
            </a:r>
          </a:p>
          <a:p>
            <a:r>
              <a:rPr lang="nl-NL" dirty="0" err="1" smtClean="0"/>
              <a:t>Navigation</a:t>
            </a:r>
            <a:r>
              <a:rPr lang="nl-NL" dirty="0" smtClean="0"/>
              <a:t> </a:t>
            </a:r>
          </a:p>
          <a:p>
            <a:r>
              <a:rPr lang="nl-NL" dirty="0" err="1" smtClean="0"/>
              <a:t>Should</a:t>
            </a:r>
            <a:r>
              <a:rPr lang="nl-NL" dirty="0" smtClean="0"/>
              <a:t> we </a:t>
            </a:r>
            <a:r>
              <a:rPr lang="nl-NL" dirty="0" err="1" smtClean="0"/>
              <a:t>investigate</a:t>
            </a:r>
            <a:r>
              <a:rPr lang="nl-NL" dirty="0" smtClean="0"/>
              <a:t> | do lab test?</a:t>
            </a:r>
          </a:p>
          <a:p>
            <a:r>
              <a:rPr lang="nl-NL" dirty="0" smtClean="0"/>
              <a:t>Spam filtering</a:t>
            </a:r>
          </a:p>
          <a:p>
            <a:r>
              <a:rPr lang="nl-NL" dirty="0" err="1" smtClean="0"/>
              <a:t>Propose</a:t>
            </a:r>
            <a:r>
              <a:rPr lang="nl-NL" dirty="0" smtClean="0"/>
              <a:t> </a:t>
            </a:r>
            <a:r>
              <a:rPr lang="nl-NL" dirty="0" err="1" smtClean="0"/>
              <a:t>friends</a:t>
            </a:r>
            <a:r>
              <a:rPr lang="nl-NL" dirty="0" smtClean="0"/>
              <a:t> | </a:t>
            </a:r>
            <a:r>
              <a:rPr lang="nl-NL" dirty="0" err="1" smtClean="0"/>
              <a:t>contacts</a:t>
            </a:r>
            <a:endParaRPr lang="nl-NL" dirty="0" smtClean="0"/>
          </a:p>
          <a:p>
            <a:r>
              <a:rPr lang="nl-NL" dirty="0" err="1" smtClean="0"/>
              <a:t>Troll</a:t>
            </a:r>
            <a:r>
              <a:rPr lang="nl-NL" dirty="0" smtClean="0"/>
              <a:t> </a:t>
            </a:r>
            <a:r>
              <a:rPr lang="nl-NL" dirty="0" err="1" smtClean="0"/>
              <a:t>detection</a:t>
            </a:r>
            <a:endParaRPr lang="nl-NL" dirty="0" smtClean="0"/>
          </a:p>
          <a:p>
            <a:r>
              <a:rPr lang="nl-NL" dirty="0" smtClean="0"/>
              <a:t>Auto correct</a:t>
            </a:r>
          </a:p>
          <a:p>
            <a:r>
              <a:rPr lang="nl-NL" dirty="0" smtClean="0"/>
              <a:t>Photo </a:t>
            </a:r>
            <a:r>
              <a:rPr lang="nl-NL" dirty="0" err="1" smtClean="0"/>
              <a:t>Tagging</a:t>
            </a:r>
            <a:r>
              <a:rPr lang="nl-NL" dirty="0" smtClean="0"/>
              <a:t> </a:t>
            </a:r>
            <a:r>
              <a:rPr lang="nl-NL" dirty="0" err="1" smtClean="0"/>
              <a:t>and</a:t>
            </a:r>
            <a:r>
              <a:rPr lang="nl-NL" dirty="0" smtClean="0"/>
              <a:t> Album </a:t>
            </a:r>
            <a:r>
              <a:rPr lang="nl-NL" dirty="0" err="1" smtClean="0"/>
              <a:t>organization</a:t>
            </a:r>
            <a:endParaRPr lang="nl-NL" dirty="0" smtClean="0"/>
          </a:p>
          <a:p>
            <a:endParaRPr lang="en-US" dirty="0"/>
          </a:p>
        </p:txBody>
      </p:sp>
    </p:spTree>
    <p:extLst>
      <p:ext uri="{BB962C8B-B14F-4D97-AF65-F5344CB8AC3E}">
        <p14:creationId xmlns:p14="http://schemas.microsoft.com/office/powerpoint/2010/main" val="2749940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Data </a:t>
            </a:r>
            <a:r>
              <a:rPr lang="nl-NL" dirty="0" err="1" smtClean="0"/>
              <a:t>Science</a:t>
            </a:r>
            <a:r>
              <a:rPr lang="nl-NL" dirty="0" smtClean="0"/>
              <a:t> workflow</a:t>
            </a:r>
            <a:endParaRPr lang="en-US" dirty="0"/>
          </a:p>
        </p:txBody>
      </p:sp>
      <p:sp>
        <p:nvSpPr>
          <p:cNvPr id="3" name="Text Placeholder 2"/>
          <p:cNvSpPr>
            <a:spLocks noGrp="1"/>
          </p:cNvSpPr>
          <p:nvPr>
            <p:ph type="body" sz="quarter" idx="10"/>
          </p:nvPr>
        </p:nvSpPr>
        <p:spPr>
          <a:xfrm>
            <a:off x="1917701" y="2603500"/>
            <a:ext cx="11942763" cy="6083299"/>
          </a:xfrm>
        </p:spPr>
        <p:txBody>
          <a:bodyPr>
            <a:normAutofit fontScale="92500" lnSpcReduction="10000"/>
          </a:bodyPr>
          <a:lstStyle/>
          <a:p>
            <a:r>
              <a:rPr lang="nl-NL" dirty="0" smtClean="0"/>
              <a:t>Set Business Goal – research scope, </a:t>
            </a:r>
            <a:r>
              <a:rPr lang="nl-NL" dirty="0" err="1" smtClean="0"/>
              <a:t>objectives</a:t>
            </a:r>
            <a:endParaRPr lang="nl-NL" dirty="0" smtClean="0"/>
          </a:p>
          <a:p>
            <a:r>
              <a:rPr lang="nl-NL" dirty="0" err="1" smtClean="0"/>
              <a:t>Gather</a:t>
            </a:r>
            <a:r>
              <a:rPr lang="nl-NL" dirty="0" smtClean="0"/>
              <a:t> data</a:t>
            </a:r>
          </a:p>
          <a:p>
            <a:r>
              <a:rPr lang="nl-NL" dirty="0" err="1" smtClean="0"/>
              <a:t>Prepare</a:t>
            </a:r>
            <a:r>
              <a:rPr lang="nl-NL" dirty="0" smtClean="0"/>
              <a:t> data</a:t>
            </a:r>
          </a:p>
          <a:p>
            <a:pPr lvl="1"/>
            <a:r>
              <a:rPr lang="nl-NL" dirty="0" err="1" smtClean="0"/>
              <a:t>Cleanse</a:t>
            </a:r>
            <a:r>
              <a:rPr lang="nl-NL" dirty="0" smtClean="0"/>
              <a:t>, </a:t>
            </a:r>
            <a:r>
              <a:rPr lang="nl-NL" dirty="0" err="1" smtClean="0"/>
              <a:t>transform</a:t>
            </a:r>
            <a:r>
              <a:rPr lang="nl-NL" dirty="0" smtClean="0"/>
              <a:t> (</a:t>
            </a:r>
            <a:r>
              <a:rPr lang="nl-NL" dirty="0" err="1" smtClean="0"/>
              <a:t>wrangle</a:t>
            </a:r>
            <a:r>
              <a:rPr lang="nl-NL" dirty="0" smtClean="0"/>
              <a:t>), combine (</a:t>
            </a:r>
            <a:r>
              <a:rPr lang="nl-NL" dirty="0" err="1" smtClean="0"/>
              <a:t>merge</a:t>
            </a:r>
            <a:r>
              <a:rPr lang="nl-NL" dirty="0" smtClean="0"/>
              <a:t>, </a:t>
            </a:r>
            <a:r>
              <a:rPr lang="nl-NL" dirty="0" err="1" smtClean="0"/>
              <a:t>enrich</a:t>
            </a:r>
            <a:r>
              <a:rPr lang="nl-NL" dirty="0" smtClean="0"/>
              <a:t>)</a:t>
            </a:r>
          </a:p>
          <a:p>
            <a:r>
              <a:rPr lang="nl-NL" dirty="0" err="1" smtClean="0"/>
              <a:t>Explore</a:t>
            </a:r>
            <a:r>
              <a:rPr lang="nl-NL" dirty="0" smtClean="0"/>
              <a:t> data</a:t>
            </a:r>
          </a:p>
          <a:p>
            <a:r>
              <a:rPr lang="nl-NL" dirty="0" smtClean="0">
                <a:solidFill>
                  <a:srgbClr val="002060"/>
                </a:solidFill>
              </a:rPr>
              <a:t>Model Data</a:t>
            </a:r>
          </a:p>
          <a:p>
            <a:pPr lvl="1"/>
            <a:r>
              <a:rPr lang="nl-NL" dirty="0" smtClean="0">
                <a:solidFill>
                  <a:srgbClr val="002060"/>
                </a:solidFill>
              </a:rPr>
              <a:t>Select model, train model, test model</a:t>
            </a:r>
          </a:p>
          <a:p>
            <a:r>
              <a:rPr lang="nl-NL" dirty="0" smtClean="0"/>
              <a:t>Present </a:t>
            </a:r>
            <a:r>
              <a:rPr lang="nl-NL" dirty="0" err="1" smtClean="0"/>
              <a:t>findings</a:t>
            </a:r>
            <a:r>
              <a:rPr lang="nl-NL" dirty="0" smtClean="0"/>
              <a:t> </a:t>
            </a:r>
            <a:r>
              <a:rPr lang="nl-NL" dirty="0" err="1" smtClean="0"/>
              <a:t>and</a:t>
            </a:r>
            <a:r>
              <a:rPr lang="nl-NL" dirty="0" smtClean="0"/>
              <a:t> </a:t>
            </a:r>
            <a:r>
              <a:rPr lang="nl-NL" dirty="0" err="1" smtClean="0"/>
              <a:t>recommend</a:t>
            </a:r>
            <a:r>
              <a:rPr lang="nl-NL" dirty="0" smtClean="0"/>
              <a:t> next steps</a:t>
            </a:r>
          </a:p>
          <a:p>
            <a:r>
              <a:rPr lang="nl-NL" dirty="0" err="1" smtClean="0"/>
              <a:t>Apply</a:t>
            </a:r>
            <a:r>
              <a:rPr lang="nl-NL" dirty="0" smtClean="0"/>
              <a:t>:</a:t>
            </a:r>
          </a:p>
          <a:p>
            <a:pPr lvl="1"/>
            <a:r>
              <a:rPr lang="nl-NL" dirty="0" smtClean="0"/>
              <a:t>Make </a:t>
            </a:r>
            <a:r>
              <a:rPr lang="nl-NL" dirty="0" err="1" smtClean="0"/>
              <a:t>use</a:t>
            </a:r>
            <a:r>
              <a:rPr lang="nl-NL" dirty="0" smtClean="0"/>
              <a:t> of </a:t>
            </a:r>
            <a:r>
              <a:rPr lang="nl-NL" dirty="0" err="1" smtClean="0"/>
              <a:t>insights</a:t>
            </a:r>
            <a:r>
              <a:rPr lang="nl-NL" dirty="0" smtClean="0"/>
              <a:t> in business </a:t>
            </a:r>
            <a:r>
              <a:rPr lang="nl-NL" dirty="0" err="1" smtClean="0"/>
              <a:t>decisions</a:t>
            </a:r>
            <a:endParaRPr lang="nl-NL" dirty="0" smtClean="0"/>
          </a:p>
          <a:p>
            <a:pPr lvl="1"/>
            <a:r>
              <a:rPr lang="nl-NL" dirty="0" err="1" smtClean="0"/>
              <a:t>Automate</a:t>
            </a:r>
            <a:r>
              <a:rPr lang="nl-NL" dirty="0" smtClean="0"/>
              <a:t> Data </a:t>
            </a:r>
            <a:r>
              <a:rPr lang="nl-NL" dirty="0" err="1" smtClean="0"/>
              <a:t>Gathering</a:t>
            </a:r>
            <a:r>
              <a:rPr lang="nl-NL" dirty="0" smtClean="0"/>
              <a:t> &amp; </a:t>
            </a:r>
            <a:r>
              <a:rPr lang="nl-NL" dirty="0" err="1" smtClean="0"/>
              <a:t>Preparation</a:t>
            </a:r>
            <a:r>
              <a:rPr lang="nl-NL" dirty="0" smtClean="0"/>
              <a:t>, </a:t>
            </a:r>
            <a:r>
              <a:rPr lang="nl-NL" dirty="0" err="1" smtClean="0"/>
              <a:t>Deploy</a:t>
            </a:r>
            <a:r>
              <a:rPr lang="nl-NL" dirty="0" smtClean="0"/>
              <a:t> Model, </a:t>
            </a:r>
            <a:r>
              <a:rPr lang="nl-NL" dirty="0" err="1" smtClean="0"/>
              <a:t>Embed</a:t>
            </a:r>
            <a:r>
              <a:rPr lang="nl-NL" dirty="0"/>
              <a:t> </a:t>
            </a:r>
            <a:r>
              <a:rPr lang="nl-NL" dirty="0" smtClean="0"/>
              <a:t>Model in </a:t>
            </a:r>
            <a:r>
              <a:rPr lang="nl-NL" dirty="0" err="1" smtClean="0"/>
              <a:t>operational</a:t>
            </a:r>
            <a:r>
              <a:rPr lang="nl-NL" dirty="0" smtClean="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16037" y="4247285"/>
            <a:ext cx="4488180" cy="125141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3208" y="2255519"/>
            <a:ext cx="5256940" cy="461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82464001"/>
              </p:ext>
            </p:extLst>
          </p:nvPr>
        </p:nvGraphicFramePr>
        <p:xfrm>
          <a:off x="1099383" y="2218972"/>
          <a:ext cx="13180498" cy="7079744"/>
        </p:xfrm>
        <a:graphic>
          <a:graphicData uri="http://schemas.openxmlformats.org/drawingml/2006/table">
            <a:tbl>
              <a:tblPr firstRow="1" bandRow="1">
                <a:tableStyleId>{5C22544A-7EE6-4342-B048-85BDC9FD1C3A}</a:tableStyleId>
              </a:tblPr>
              <a:tblGrid>
                <a:gridCol w="2142898">
                  <a:extLst>
                    <a:ext uri="{9D8B030D-6E8A-4147-A177-3AD203B41FA5}">
                      <a16:colId xmlns:a16="http://schemas.microsoft.com/office/drawing/2014/main" val="20000"/>
                    </a:ext>
                  </a:extLst>
                </a:gridCol>
                <a:gridCol w="1810762">
                  <a:extLst>
                    <a:ext uri="{9D8B030D-6E8A-4147-A177-3AD203B41FA5}">
                      <a16:colId xmlns:a16="http://schemas.microsoft.com/office/drawing/2014/main" val="20001"/>
                    </a:ext>
                  </a:extLst>
                </a:gridCol>
                <a:gridCol w="1499663">
                  <a:extLst>
                    <a:ext uri="{9D8B030D-6E8A-4147-A177-3AD203B41FA5}">
                      <a16:colId xmlns:a16="http://schemas.microsoft.com/office/drawing/2014/main" val="20002"/>
                    </a:ext>
                  </a:extLst>
                </a:gridCol>
                <a:gridCol w="2044997">
                  <a:extLst>
                    <a:ext uri="{9D8B030D-6E8A-4147-A177-3AD203B41FA5}">
                      <a16:colId xmlns:a16="http://schemas.microsoft.com/office/drawing/2014/main" val="20003"/>
                    </a:ext>
                  </a:extLst>
                </a:gridCol>
                <a:gridCol w="1090665">
                  <a:extLst>
                    <a:ext uri="{9D8B030D-6E8A-4147-A177-3AD203B41FA5}">
                      <a16:colId xmlns:a16="http://schemas.microsoft.com/office/drawing/2014/main" val="20004"/>
                    </a:ext>
                  </a:extLst>
                </a:gridCol>
                <a:gridCol w="1772331">
                  <a:extLst>
                    <a:ext uri="{9D8B030D-6E8A-4147-A177-3AD203B41FA5}">
                      <a16:colId xmlns:a16="http://schemas.microsoft.com/office/drawing/2014/main" val="20005"/>
                    </a:ext>
                  </a:extLst>
                </a:gridCol>
                <a:gridCol w="2819182">
                  <a:extLst>
                    <a:ext uri="{9D8B030D-6E8A-4147-A177-3AD203B41FA5}">
                      <a16:colId xmlns:a16="http://schemas.microsoft.com/office/drawing/2014/main" val="20006"/>
                    </a:ext>
                  </a:extLst>
                </a:gridCol>
              </a:tblGrid>
              <a:tr h="362956">
                <a:tc>
                  <a:txBody>
                    <a:bodyPr/>
                    <a:lstStyle/>
                    <a:p>
                      <a:r>
                        <a:rPr lang="nl-NL" sz="3200" dirty="0" smtClean="0"/>
                        <a:t>A</a:t>
                      </a:r>
                      <a:endParaRPr lang="en-US" sz="3200" dirty="0"/>
                    </a:p>
                  </a:txBody>
                  <a:tcPr marL="173403" marR="173403" marT="65024" marB="65024"/>
                </a:tc>
                <a:tc>
                  <a:txBody>
                    <a:bodyPr/>
                    <a:lstStyle/>
                    <a:p>
                      <a:r>
                        <a:rPr lang="nl-NL" sz="3200" dirty="0" smtClean="0"/>
                        <a:t>B</a:t>
                      </a:r>
                      <a:endParaRPr lang="en-US" sz="3200" dirty="0"/>
                    </a:p>
                  </a:txBody>
                  <a:tcPr marL="173403" marR="173403" marT="65024" marB="65024"/>
                </a:tc>
                <a:tc>
                  <a:txBody>
                    <a:bodyPr/>
                    <a:lstStyle/>
                    <a:p>
                      <a:r>
                        <a:rPr lang="nl-NL" sz="3200" dirty="0" smtClean="0"/>
                        <a:t>C</a:t>
                      </a:r>
                      <a:endParaRPr lang="en-US" sz="3200" dirty="0"/>
                    </a:p>
                  </a:txBody>
                  <a:tcPr marL="173403" marR="173403" marT="65024" marB="65024"/>
                </a:tc>
                <a:tc>
                  <a:txBody>
                    <a:bodyPr/>
                    <a:lstStyle/>
                    <a:p>
                      <a:r>
                        <a:rPr lang="nl-NL" sz="3200" dirty="0" smtClean="0"/>
                        <a:t>D</a:t>
                      </a:r>
                      <a:endParaRPr lang="en-US" sz="3200" dirty="0"/>
                    </a:p>
                  </a:txBody>
                  <a:tcPr marL="173403" marR="173403" marT="65024" marB="65024"/>
                </a:tc>
                <a:tc>
                  <a:txBody>
                    <a:bodyPr/>
                    <a:lstStyle/>
                    <a:p>
                      <a:r>
                        <a:rPr lang="nl-NL" sz="3200" dirty="0" smtClean="0"/>
                        <a:t>E</a:t>
                      </a:r>
                      <a:endParaRPr lang="en-US" sz="3200" dirty="0"/>
                    </a:p>
                  </a:txBody>
                  <a:tcPr marL="173403" marR="173403" marT="65024" marB="65024"/>
                </a:tc>
                <a:tc>
                  <a:txBody>
                    <a:bodyPr/>
                    <a:lstStyle/>
                    <a:p>
                      <a:r>
                        <a:rPr lang="nl-NL" sz="3200" dirty="0" smtClean="0"/>
                        <a:t>F</a:t>
                      </a:r>
                      <a:endParaRPr lang="en-US" sz="3200" dirty="0"/>
                    </a:p>
                  </a:txBody>
                  <a:tcPr marL="173403" marR="173403" marT="65024" marB="65024"/>
                </a:tc>
                <a:tc>
                  <a:txBody>
                    <a:bodyPr/>
                    <a:lstStyle/>
                    <a:p>
                      <a:r>
                        <a:rPr lang="nl-NL" sz="3200" dirty="0" smtClean="0"/>
                        <a:t>G</a:t>
                      </a:r>
                      <a:endParaRPr lang="en-US" sz="3200" dirty="0"/>
                    </a:p>
                  </a:txBody>
                  <a:tcPr marL="173403" marR="173403" marT="65024" marB="65024"/>
                </a:tc>
                <a:extLst>
                  <a:ext uri="{0D108BD9-81ED-4DB2-BD59-A6C34878D82A}">
                    <a16:rowId xmlns:a16="http://schemas.microsoft.com/office/drawing/2014/main" val="10000"/>
                  </a:ext>
                </a:extLst>
              </a:tr>
              <a:tr h="653320">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1"/>
                  </a:ext>
                </a:extLst>
              </a:tr>
              <a:tr h="653320">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extLst>
                  <a:ext uri="{0D108BD9-81ED-4DB2-BD59-A6C34878D82A}">
                    <a16:rowId xmlns:a16="http://schemas.microsoft.com/office/drawing/2014/main" val="10002"/>
                  </a:ext>
                </a:extLst>
              </a:tr>
              <a:tr h="36295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3"/>
                  </a:ext>
                </a:extLst>
              </a:tr>
              <a:tr h="653320">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4"/>
                  </a:ext>
                </a:extLst>
              </a:tr>
              <a:tr h="653320">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5"/>
                  </a:ext>
                </a:extLst>
              </a:tr>
              <a:tr h="653320">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6"/>
                  </a:ext>
                </a:extLst>
              </a:tr>
              <a:tr h="653320">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7"/>
                  </a:ext>
                </a:extLst>
              </a:tr>
              <a:tr h="653320">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extLst>
                  <a:ext uri="{0D108BD9-81ED-4DB2-BD59-A6C34878D82A}">
                    <a16:rowId xmlns:a16="http://schemas.microsoft.com/office/drawing/2014/main" val="10008"/>
                  </a:ext>
                </a:extLst>
              </a:tr>
              <a:tr h="653320">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extLst>
                  <a:ext uri="{0D108BD9-81ED-4DB2-BD59-A6C34878D82A}">
                    <a16:rowId xmlns:a16="http://schemas.microsoft.com/office/drawing/2014/main" val="10009"/>
                  </a:ext>
                </a:extLst>
              </a:tr>
              <a:tr h="36295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84102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9947</TotalTime>
  <Words>2607</Words>
  <Application>Microsoft Office PowerPoint</Application>
  <PresentationFormat>Custom</PresentationFormat>
  <Paragraphs>532</Paragraphs>
  <Slides>46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 Unicode MS</vt:lpstr>
      <vt:lpstr>Arial</vt:lpstr>
      <vt:lpstr>Arial Narrow</vt:lpstr>
      <vt:lpstr>Calibri</vt:lpstr>
      <vt:lpstr>Wingdings</vt:lpstr>
      <vt:lpstr>AMIS_WIDESCREEN</vt:lpstr>
      <vt:lpstr>PowerPoint Presentation</vt:lpstr>
      <vt:lpstr>Agenda</vt:lpstr>
      <vt:lpstr>Learning</vt:lpstr>
      <vt:lpstr>Machine Learning</vt:lpstr>
      <vt:lpstr>Why is it relevant (now)?</vt:lpstr>
      <vt:lpstr>Why is it relevant (now)?</vt:lpstr>
      <vt:lpstr>Example use cases</vt:lpstr>
      <vt:lpstr>The Data Science workflow</vt:lpstr>
      <vt:lpstr>Data Discovery</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vt:lpstr>
      <vt:lpstr>Classification gone wrong</vt:lpstr>
      <vt:lpstr>Machine learning  operational systems</vt:lpstr>
      <vt:lpstr>Machine learning  operational systems</vt:lpstr>
      <vt:lpstr>Deploy model and expose</vt:lpstr>
      <vt:lpstr>Deploy model and expose</vt:lpstr>
      <vt:lpstr>Model management</vt:lpstr>
      <vt:lpstr>Deployment can also be:  load results from model into production</vt:lpstr>
      <vt:lpstr>What to do it with?</vt:lpstr>
      <vt:lpstr>What to do it with?</vt:lpstr>
      <vt:lpstr>How to pick Tools for the job</vt:lpstr>
      <vt:lpstr>Popular tools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against spark</vt:lpstr>
      <vt:lpstr>What is oracle doing around  machine learning?</vt:lpstr>
      <vt:lpstr>Demonstration of Oracle Advanced Analytics</vt:lpstr>
      <vt:lpstr>Big Data SQL Oracle Database as single point of entry</vt:lpstr>
      <vt:lpstr>Many cloud services around Big Data &amp; [predictive] Analytics &amp; Machine learning</vt:lpstr>
      <vt:lpstr>What is oracle doing around  machine learning?</vt:lpstr>
      <vt:lpstr>PowerPoint Presentation</vt:lpstr>
      <vt:lpstr>PowerPoint Presentation</vt:lpstr>
      <vt:lpstr>PowerPoint Presentation</vt:lpstr>
      <vt:lpstr>PowerPoint Presentation</vt:lpstr>
      <vt:lpstr>Humans learning machine learning: Your first steps</vt:lpstr>
      <vt:lpstr>Summary</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Giridhar Sripathi</cp:lastModifiedBy>
  <cp:revision>300</cp:revision>
  <dcterms:created xsi:type="dcterms:W3CDTF">2016-11-24T07:31:17Z</dcterms:created>
  <dcterms:modified xsi:type="dcterms:W3CDTF">2023-12-11T01:47:17Z</dcterms:modified>
</cp:coreProperties>
</file>